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81" r:id="rId3"/>
    <p:sldId id="275" r:id="rId4"/>
    <p:sldId id="459" r:id="rId5"/>
    <p:sldId id="462" r:id="rId6"/>
    <p:sldId id="466" r:id="rId7"/>
    <p:sldId id="434" r:id="rId8"/>
    <p:sldId id="464" r:id="rId9"/>
    <p:sldId id="463" r:id="rId10"/>
    <p:sldId id="465" r:id="rId11"/>
    <p:sldId id="467" r:id="rId12"/>
    <p:sldId id="460" r:id="rId13"/>
    <p:sldId id="44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99669B-594E-4674-9DDE-582EEF38EB50}" v="13" dt="2024-05-31T07:55:36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93" autoAdjust="0"/>
    <p:restoredTop sz="94660" autoAdjust="0"/>
  </p:normalViewPr>
  <p:slideViewPr>
    <p:cSldViewPr snapToGrid="0" showGuides="1">
      <p:cViewPr varScale="1">
        <p:scale>
          <a:sx n="77" d="100"/>
          <a:sy n="77" d="100"/>
        </p:scale>
        <p:origin x="500" y="5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373F2-1220-4AE8-9555-7840D9996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8" y="2497663"/>
            <a:ext cx="9068586" cy="2590800"/>
          </a:xfrm>
        </p:spPr>
        <p:txBody>
          <a:bodyPr/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b="1" cap="none" spc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MONITORING PR KOMUNIKACE</a:t>
            </a:r>
            <a:br>
              <a:rPr lang="cs-CZ" sz="4400" b="1" cap="none" spc="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cs-CZ" sz="4400" b="1" cap="none" spc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VYSOČINA TOURISM</a:t>
            </a:r>
            <a:br>
              <a:rPr lang="cs-CZ" sz="4400" b="1" cap="none" spc="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cs-CZ" sz="4400" b="1" cap="none" spc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KVĚTEN 2024</a:t>
            </a:r>
            <a:br>
              <a:rPr lang="cs-CZ" sz="4400" b="1" cap="none" spc="0" dirty="0">
                <a:solidFill>
                  <a:srgbClr val="FF0000"/>
                </a:solidFill>
                <a:latin typeface="Calibri"/>
              </a:rPr>
            </a:br>
            <a:br>
              <a:rPr lang="cs-CZ" sz="4400" dirty="0"/>
            </a:b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50499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VYBRANÉ VÝSTUPY/KVĚTEN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7972336" y="1829019"/>
            <a:ext cx="3687097" cy="2116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Médium: elitanaroda.cz</a:t>
            </a:r>
          </a:p>
          <a:p>
            <a:pPr>
              <a:lnSpc>
                <a:spcPct val="150000"/>
              </a:lnSpc>
            </a:pPr>
            <a:r>
              <a:rPr lang="cs-CZ" b="1" dirty="0"/>
              <a:t>https://www.elitanaroda.cz/clanek/4988-pelhrimov-nejen-mesto-rekordu/</a:t>
            </a:r>
          </a:p>
          <a:p>
            <a:pPr>
              <a:lnSpc>
                <a:spcPct val="150000"/>
              </a:lnSpc>
            </a:pPr>
            <a:r>
              <a:rPr lang="cs-CZ" b="1" dirty="0"/>
              <a:t>Návštěvnost: 43 000/měsíc</a:t>
            </a:r>
            <a:endParaRPr lang="cs-CZ" dirty="0"/>
          </a:p>
        </p:txBody>
      </p:sp>
      <p:pic>
        <p:nvPicPr>
          <p:cNvPr id="4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FF7649AE-A7DA-D43C-686E-A878D228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95153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1C0DFB2-E747-5ECA-A8D6-6EC4F07E3DE0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048B8ED-BF45-F912-5A4A-451861978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881" y="1768188"/>
            <a:ext cx="3289568" cy="392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84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VYBRANÉ VÝSTUPY/KVĚTEN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7905834" y="1870582"/>
            <a:ext cx="3687097" cy="1701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Médium: mezizenami.cz</a:t>
            </a:r>
          </a:p>
          <a:p>
            <a:pPr>
              <a:lnSpc>
                <a:spcPct val="150000"/>
              </a:lnSpc>
            </a:pPr>
            <a:r>
              <a:rPr lang="cs-CZ" b="1" dirty="0"/>
              <a:t>https://www.mezizenami.cz/tip-na-vylet-zdar-nad-sazavou/</a:t>
            </a:r>
          </a:p>
          <a:p>
            <a:pPr>
              <a:lnSpc>
                <a:spcPct val="150000"/>
              </a:lnSpc>
            </a:pPr>
            <a:r>
              <a:rPr lang="cs-CZ" b="1" dirty="0"/>
              <a:t>Návštěvnost: 134 000/měsíc</a:t>
            </a:r>
            <a:endParaRPr lang="cs-CZ" dirty="0"/>
          </a:p>
        </p:txBody>
      </p:sp>
      <p:pic>
        <p:nvPicPr>
          <p:cNvPr id="4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FF7649AE-A7DA-D43C-686E-A878D228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95153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89AFDE2-9ED2-2423-9E76-D6A041AB328C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5D7D4E6-8AED-3FC0-7D74-648347BB9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478" y="1750184"/>
            <a:ext cx="2103530" cy="376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15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VYBRANÉ VÝSTUPY/KVĚTEN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7972336" y="1829019"/>
            <a:ext cx="3687097" cy="2116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Médium: topgentleman.cz</a:t>
            </a:r>
          </a:p>
          <a:p>
            <a:pPr>
              <a:lnSpc>
                <a:spcPct val="150000"/>
              </a:lnSpc>
            </a:pPr>
            <a:r>
              <a:rPr lang="cs-CZ" b="1" dirty="0"/>
              <a:t>https://www.topgentleman.cz/clanek/4864-pelhrimov-nejen-mesto-rekordu/</a:t>
            </a:r>
          </a:p>
          <a:p>
            <a:pPr>
              <a:lnSpc>
                <a:spcPct val="150000"/>
              </a:lnSpc>
            </a:pPr>
            <a:r>
              <a:rPr lang="cs-CZ" b="1" dirty="0"/>
              <a:t>Návštěvnost: 43 000/měsíc</a:t>
            </a:r>
            <a:endParaRPr lang="cs-CZ" dirty="0"/>
          </a:p>
        </p:txBody>
      </p:sp>
      <p:pic>
        <p:nvPicPr>
          <p:cNvPr id="4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FF7649AE-A7DA-D43C-686E-A878D228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95153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9F261C-E8F8-FDDA-A16D-3A06F9237679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A753409-13E5-E317-30DA-E4BBE834E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132" y="1862270"/>
            <a:ext cx="3906063" cy="354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69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MONITORING/KVĚTEN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1341120" y="1778219"/>
            <a:ext cx="10318313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Times New Roman" panose="02020603050405020304" pitchFamily="18" charset="0"/>
              </a:rPr>
              <a:t>Tištěná média: 1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Times New Roman" panose="02020603050405020304" pitchFamily="18" charset="0"/>
              </a:rPr>
              <a:t>Internetová média &gt; 1 000 000/</a:t>
            </a:r>
            <a:r>
              <a:rPr lang="cs-CZ" dirty="0" err="1">
                <a:latin typeface="Arial" panose="020B0604020202020204" pitchFamily="34" charset="0"/>
                <a:cs typeface="Times New Roman" panose="02020603050405020304" pitchFamily="18" charset="0"/>
              </a:rPr>
              <a:t>měs</a:t>
            </a:r>
            <a:r>
              <a:rPr lang="cs-CZ" dirty="0">
                <a:latin typeface="Arial" panose="020B0604020202020204" pitchFamily="34" charset="0"/>
                <a:cs typeface="Times New Roman" panose="02020603050405020304" pitchFamily="18" charset="0"/>
              </a:rPr>
              <a:t>: 2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Times New Roman" panose="02020603050405020304" pitchFamily="18" charset="0"/>
              </a:rPr>
              <a:t>Internetová média 50 000 - 1 000 000/</a:t>
            </a:r>
            <a:r>
              <a:rPr lang="cs-CZ" dirty="0" err="1">
                <a:latin typeface="Arial" panose="020B0604020202020204" pitchFamily="34" charset="0"/>
                <a:cs typeface="Times New Roman" panose="02020603050405020304" pitchFamily="18" charset="0"/>
              </a:rPr>
              <a:t>měs</a:t>
            </a:r>
            <a:r>
              <a:rPr lang="cs-CZ" dirty="0">
                <a:latin typeface="Arial" panose="020B0604020202020204" pitchFamily="34" charset="0"/>
                <a:cs typeface="Times New Roman" panose="02020603050405020304" pitchFamily="18" charset="0"/>
              </a:rPr>
              <a:t>.: 4   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Times New Roman" panose="02020603050405020304" pitchFamily="18" charset="0"/>
              </a:rPr>
              <a:t>Internetová média 10 000 – 50 000/</a:t>
            </a:r>
            <a:r>
              <a:rPr lang="cs-CZ" dirty="0" err="1">
                <a:latin typeface="Arial" panose="020B0604020202020204" pitchFamily="34" charset="0"/>
                <a:cs typeface="Times New Roman" panose="02020603050405020304" pitchFamily="18" charset="0"/>
              </a:rPr>
              <a:t>měs</a:t>
            </a:r>
            <a:r>
              <a:rPr lang="cs-CZ" dirty="0">
                <a:latin typeface="Arial" panose="020B0604020202020204" pitchFamily="34" charset="0"/>
                <a:cs typeface="Times New Roman" panose="02020603050405020304" pitchFamily="18" charset="0"/>
              </a:rPr>
              <a:t>.: 2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B0AAB56B-D11A-EBA6-6893-0180227FE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95153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ECD107E-6063-5533-4BCA-D81DCE59386F}"/>
              </a:ext>
            </a:extLst>
          </p:cNvPr>
          <p:cNvSpPr txBox="1"/>
          <p:nvPr/>
        </p:nvSpPr>
        <p:spPr>
          <a:xfrm>
            <a:off x="1866900" y="5897383"/>
            <a:ext cx="99857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alt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E9729AA-CB16-6C49-FCF2-DD5726150B6C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</p:spTree>
    <p:extLst>
      <p:ext uri="{BB962C8B-B14F-4D97-AF65-F5344CB8AC3E}">
        <p14:creationId xmlns:p14="http://schemas.microsoft.com/office/powerpoint/2010/main" val="80107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KOMUNIKOVANÁ TÉMATA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957310" y="1511889"/>
            <a:ext cx="1085110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Sklárny na Vysočině</a:t>
            </a:r>
          </a:p>
          <a:p>
            <a:pPr lvl="0"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Pelhřimov</a:t>
            </a:r>
          </a:p>
          <a:p>
            <a:pPr marL="285750" lvl="0" indent="-285750"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cs-CZ" b="1" dirty="0" err="1">
                <a:solidFill>
                  <a:schemeClr val="bg1">
                    <a:lumMod val="50000"/>
                  </a:schemeClr>
                </a:solidFill>
              </a:rPr>
              <a:t>Podlipnické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 kostely</a:t>
            </a:r>
          </a:p>
          <a:p>
            <a:pPr lvl="0"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</a:t>
            </a: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11050D72-148F-B45C-890C-19C0F614A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95153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F86DABF-1985-8BA1-27CB-C348D4FDAB26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</p:spTree>
    <p:extLst>
      <p:ext uri="{BB962C8B-B14F-4D97-AF65-F5344CB8AC3E}">
        <p14:creationId xmlns:p14="http://schemas.microsoft.com/office/powerpoint/2010/main" val="43915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/>
          <a:lstStyle/>
          <a:p>
            <a:pPr algn="ctr"/>
            <a:r>
              <a:rPr lang="cs-CZ" b="1" dirty="0"/>
              <a:t>KOMUNIKACE NA DALŠÍ OBDOBÍ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822812" y="1568015"/>
            <a:ext cx="10927302" cy="7518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Vysočina v sedle: na koni Vysočinou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Vysočina v létě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Agroturistika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Cyklostezky</a:t>
            </a:r>
          </a:p>
          <a:p>
            <a:pPr>
              <a:lnSpc>
                <a:spcPct val="150000"/>
              </a:lnSpc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alt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alt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alt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´</a:t>
            </a: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alt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alt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alt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cs-CZ" dirty="0"/>
          </a:p>
        </p:txBody>
      </p:sp>
      <p:pic>
        <p:nvPicPr>
          <p:cNvPr id="5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C215A73C-9060-B1E9-EAE8-7742B260E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82961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2B9598F-CC48-7926-1009-FC45D7FFB33D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</p:spTree>
    <p:extLst>
      <p:ext uri="{BB962C8B-B14F-4D97-AF65-F5344CB8AC3E}">
        <p14:creationId xmlns:p14="http://schemas.microsoft.com/office/powerpoint/2010/main" val="161463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VYBRANÉ VÝSTUPY/KVĚTEN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7972336" y="1829019"/>
            <a:ext cx="3687097" cy="87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Médium: Tina</a:t>
            </a:r>
          </a:p>
          <a:p>
            <a:pPr>
              <a:lnSpc>
                <a:spcPct val="150000"/>
              </a:lnSpc>
            </a:pPr>
            <a:r>
              <a:rPr lang="cs-CZ" b="1" dirty="0"/>
              <a:t>Čtenost: 175 000</a:t>
            </a:r>
            <a:endParaRPr lang="cs-CZ" dirty="0"/>
          </a:p>
        </p:txBody>
      </p:sp>
      <p:pic>
        <p:nvPicPr>
          <p:cNvPr id="4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FF7649AE-A7DA-D43C-686E-A878D228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95153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56B282C-8220-D50D-79A9-F45C7AC2770B}"/>
              </a:ext>
            </a:extLst>
          </p:cNvPr>
          <p:cNvSpPr txBox="1"/>
          <p:nvPr/>
        </p:nvSpPr>
        <p:spPr>
          <a:xfrm>
            <a:off x="1866900" y="5897383"/>
            <a:ext cx="99857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7CB4E1C-1E75-15E6-7039-0C3A1DE669AC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  <p:pic>
        <p:nvPicPr>
          <p:cNvPr id="6" name="Obrázek 5" descr="Obsah obrázku text, noviny, Lidská tvář, Publikace&#10;&#10;Popis byl vytvořen automaticky">
            <a:extLst>
              <a:ext uri="{FF2B5EF4-FFF2-40B4-BE49-F238E27FC236}">
                <a16:creationId xmlns:a16="http://schemas.microsoft.com/office/drawing/2014/main" id="{B33071DB-E275-A204-5140-2768C310D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577" y="1755859"/>
            <a:ext cx="2941797" cy="395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47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VYBRANÉ VÝSTUPY/KVĚTEN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7972336" y="1829019"/>
            <a:ext cx="3687097" cy="3362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Médium: zena-in.cz</a:t>
            </a:r>
          </a:p>
          <a:p>
            <a:pPr>
              <a:lnSpc>
                <a:spcPct val="150000"/>
              </a:lnSpc>
            </a:pPr>
            <a:r>
              <a:rPr lang="cs-CZ" b="1" dirty="0"/>
              <a:t>https://zena-in.cz/clanek/po-stopach-sklaren-s-puncem-unesco-na-vysocine</a:t>
            </a:r>
          </a:p>
          <a:p>
            <a:pPr>
              <a:lnSpc>
                <a:spcPct val="150000"/>
              </a:lnSpc>
            </a:pPr>
            <a:r>
              <a:rPr lang="cs-CZ" b="1" dirty="0"/>
              <a:t>Návštěvnost: 2,84 milionu/měsíc</a:t>
            </a:r>
          </a:p>
          <a:p>
            <a:pPr>
              <a:lnSpc>
                <a:spcPct val="150000"/>
              </a:lnSpc>
            </a:pPr>
            <a:endParaRPr lang="cs-CZ" sz="1800" u="sng" dirty="0">
              <a:solidFill>
                <a:srgbClr val="569FDB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cs-CZ" b="1" dirty="0"/>
          </a:p>
        </p:txBody>
      </p:sp>
      <p:pic>
        <p:nvPicPr>
          <p:cNvPr id="4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FF7649AE-A7DA-D43C-686E-A878D228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95153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090ECE5-284D-8B11-9194-27CDEDB4D5AF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BB1989F-D713-E51F-D9C0-2765F4508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272" y="1712421"/>
            <a:ext cx="3382728" cy="393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1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VYBRANÉ VÝSTUPY/KVĚTEN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7972336" y="1829019"/>
            <a:ext cx="3687097" cy="2947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Médium: zena-in.cz</a:t>
            </a:r>
          </a:p>
          <a:p>
            <a:pPr>
              <a:lnSpc>
                <a:spcPct val="150000"/>
              </a:lnSpc>
            </a:pPr>
            <a:r>
              <a:rPr lang="cs-CZ" b="1" dirty="0"/>
              <a:t>https://zena-in.cz/clanek/zapomenuta-prosta-krasa-podlipnickych-kostelu</a:t>
            </a:r>
          </a:p>
          <a:p>
            <a:pPr>
              <a:lnSpc>
                <a:spcPct val="150000"/>
              </a:lnSpc>
            </a:pPr>
            <a:r>
              <a:rPr lang="cs-CZ" b="1" dirty="0"/>
              <a:t>Návštěvnost: 2,84 milionu/měsíc</a:t>
            </a:r>
            <a:endParaRPr lang="cs-CZ" dirty="0"/>
          </a:p>
        </p:txBody>
      </p:sp>
      <p:pic>
        <p:nvPicPr>
          <p:cNvPr id="4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FF7649AE-A7DA-D43C-686E-A878D228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95153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D0CA897-87BA-5952-0483-355D6E846142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72F6BD9-DFCE-2F28-6420-ECA54ACB3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317" y="1778219"/>
            <a:ext cx="2718212" cy="404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4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VYBRANÉ VÝSTUPY/KVĚTEN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7587460" y="1829019"/>
            <a:ext cx="4071973" cy="2116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Médium: nasregion.cz</a:t>
            </a:r>
          </a:p>
          <a:p>
            <a:pPr>
              <a:lnSpc>
                <a:spcPct val="150000"/>
              </a:lnSpc>
            </a:pPr>
            <a:r>
              <a:rPr lang="cs-CZ" b="1" dirty="0"/>
              <a:t>https://nasregion.cz/zapomenuta-prosta-krasa-podlipnickych-kostelu-375475/</a:t>
            </a:r>
          </a:p>
          <a:p>
            <a:pPr>
              <a:lnSpc>
                <a:spcPct val="150000"/>
              </a:lnSpc>
            </a:pPr>
            <a:r>
              <a:rPr lang="cs-CZ" b="1" dirty="0"/>
              <a:t>Návštěvnost: 896 000 /měsíc</a:t>
            </a:r>
            <a:endParaRPr lang="cs-CZ" dirty="0"/>
          </a:p>
        </p:txBody>
      </p:sp>
      <p:pic>
        <p:nvPicPr>
          <p:cNvPr id="4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FF7649AE-A7DA-D43C-686E-A878D228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95153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900D967-CE11-BD90-AA0F-DD3F78C7FF4E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4510F38-CF1E-7056-C796-F7053F4F2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289" y="1778219"/>
            <a:ext cx="2933682" cy="385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82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VYBRANÉ VÝSTUPY/KVĚTEN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7972336" y="1829019"/>
            <a:ext cx="3687097" cy="253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Médium: vecerni-praha.cz</a:t>
            </a:r>
          </a:p>
          <a:p>
            <a:pPr>
              <a:lnSpc>
                <a:spcPct val="150000"/>
              </a:lnSpc>
            </a:pPr>
            <a:r>
              <a:rPr lang="cs-CZ" b="1" dirty="0"/>
              <a:t>https://www.vecerni-praha.cz/pelhrimov-je-mesto-nejen-rekordu-ale-i-certu-a-strasidel/</a:t>
            </a:r>
          </a:p>
          <a:p>
            <a:pPr>
              <a:lnSpc>
                <a:spcPct val="150000"/>
              </a:lnSpc>
            </a:pPr>
            <a:r>
              <a:rPr lang="cs-CZ" b="1" dirty="0"/>
              <a:t>Návštěvnost: 320 000/měsíc</a:t>
            </a:r>
            <a:endParaRPr lang="cs-CZ" dirty="0"/>
          </a:p>
        </p:txBody>
      </p:sp>
      <p:pic>
        <p:nvPicPr>
          <p:cNvPr id="4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FF7649AE-A7DA-D43C-686E-A878D228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95153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5A6B912-BA5F-CF93-8C97-24CDE54D11AF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4E812C4-0425-CD46-61D1-B52EBAD31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659" y="1778219"/>
            <a:ext cx="2815110" cy="373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46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VYBRANÉ VÝSTUPY/KVĚTEN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7972336" y="1829019"/>
            <a:ext cx="3687097" cy="2116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Médium: topvogue.cz</a:t>
            </a:r>
          </a:p>
          <a:p>
            <a:pPr>
              <a:lnSpc>
                <a:spcPct val="150000"/>
              </a:lnSpc>
            </a:pPr>
            <a:r>
              <a:rPr lang="cs-CZ" b="1" dirty="0"/>
              <a:t>https://www.topvogue.cz/clanek/4085-pelhrimov-nejen-mesto-rekordu/</a:t>
            </a:r>
          </a:p>
          <a:p>
            <a:pPr>
              <a:lnSpc>
                <a:spcPct val="150000"/>
              </a:lnSpc>
            </a:pPr>
            <a:r>
              <a:rPr lang="cs-CZ" b="1" dirty="0"/>
              <a:t>Návštěvnost: 53 000/měsíc</a:t>
            </a:r>
            <a:endParaRPr lang="cs-CZ" dirty="0"/>
          </a:p>
        </p:txBody>
      </p:sp>
      <p:pic>
        <p:nvPicPr>
          <p:cNvPr id="4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FF7649AE-A7DA-D43C-686E-A878D228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95153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5A269AF-8C61-03CB-2FCD-66895EEE29B1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7776479-CABD-B513-8A74-61A6BD46A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923" y="1788218"/>
            <a:ext cx="2752253" cy="388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7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28309</TotalTime>
  <Words>618</Words>
  <Application>Microsoft Office PowerPoint</Application>
  <PresentationFormat>Širokoúhlá obrazovka</PresentationFormat>
  <Paragraphs>95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Garamond</vt:lpstr>
      <vt:lpstr>Segoe UI</vt:lpstr>
      <vt:lpstr>Wingdings</vt:lpstr>
      <vt:lpstr>Savon</vt:lpstr>
      <vt:lpstr>MONITORING PR KOMUNIKACE VYSOČINA TOURISM KVĚTEN 2024  </vt:lpstr>
      <vt:lpstr>KOMUNIKOVANÁ TÉMATA</vt:lpstr>
      <vt:lpstr>KOMUNIKACE NA DALŠÍ OBDOBÍ</vt:lpstr>
      <vt:lpstr>VYBRANÉ VÝSTUPY/KVĚTEN</vt:lpstr>
      <vt:lpstr>VYBRANÉ VÝSTUPY/KVĚTEN</vt:lpstr>
      <vt:lpstr>VYBRANÉ VÝSTUPY/KVĚTEN</vt:lpstr>
      <vt:lpstr>VYBRANÉ VÝSTUPY/KVĚTEN</vt:lpstr>
      <vt:lpstr>VYBRANÉ VÝSTUPY/KVĚTEN</vt:lpstr>
      <vt:lpstr>VYBRANÉ VÝSTUPY/KVĚTEN</vt:lpstr>
      <vt:lpstr>VYBRANÉ VÝSTUPY/KVĚTEN</vt:lpstr>
      <vt:lpstr>VYBRANÉ VÝSTUPY/KVĚTEN</vt:lpstr>
      <vt:lpstr>VYBRANÉ VÝSTUPY/KVĚTEN</vt:lpstr>
      <vt:lpstr>MONITORING/KVĚTEN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Portfolio  linda vojancová</dc:title>
  <dc:creator>Linda Vojancová</dc:creator>
  <cp:lastModifiedBy>Linda Vojancová</cp:lastModifiedBy>
  <cp:revision>199</cp:revision>
  <cp:lastPrinted>2022-09-02T07:20:35Z</cp:lastPrinted>
  <dcterms:created xsi:type="dcterms:W3CDTF">2018-10-10T12:44:28Z</dcterms:created>
  <dcterms:modified xsi:type="dcterms:W3CDTF">2024-05-31T08:17:53Z</dcterms:modified>
</cp:coreProperties>
</file>