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71" r:id="rId4"/>
    <p:sldId id="270" r:id="rId5"/>
    <p:sldId id="292" r:id="rId6"/>
    <p:sldId id="290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69" r:id="rId15"/>
  </p:sldIdLst>
  <p:sldSz cx="10693400" cy="7561263"/>
  <p:notesSz cx="6797675" cy="9856788"/>
  <p:defaultTextStyle>
    <a:defPPr>
      <a:defRPr lang="cs-CZ"/>
    </a:defPPr>
    <a:lvl1pPr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DDDDDD"/>
    <a:srgbClr val="25A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39" autoAdjust="0"/>
  </p:normalViewPr>
  <p:slideViewPr>
    <p:cSldViewPr>
      <p:cViewPr varScale="1">
        <p:scale>
          <a:sx n="96" d="100"/>
          <a:sy n="96" d="100"/>
        </p:scale>
        <p:origin x="762" y="8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43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238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62238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1BFCC14B-229E-4491-9BC5-1663E0A9F5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82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5813" y="739775"/>
            <a:ext cx="522605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238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62238"/>
            <a:ext cx="294565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1E71DC6-DC37-4695-9D9E-25278CF103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184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1DC6-DC37-4695-9D9E-25278CF1034D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22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7172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02442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19402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09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30032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0306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237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06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D50E3-1BBF-40BA-8B91-E91C4477A91D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7604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EE8D-5579-47CB-A6E6-7CF411D6C3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7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6F33-79F0-436D-B587-C2498BEDB3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1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177800"/>
            <a:ext cx="1939925" cy="64119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19250" y="177800"/>
            <a:ext cx="5667375" cy="64119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90040-9F97-4B4E-918F-FEB0A3DA5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3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2CB04-ECAE-4E79-AFCC-87464EE5D7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53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BF545-2979-484F-91F3-CAF7715EBF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74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250" y="1619250"/>
            <a:ext cx="380365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75300" y="1619250"/>
            <a:ext cx="380365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E443A-B2F0-4A35-9086-3A8FCB8CB5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35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99108-D4F1-4531-8230-62F4C0D9A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50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EE35-BD9E-49AD-A0A5-74779B56D8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5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0EED3-81CC-4A02-BDB1-36D0A32349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1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80E-439A-4660-8125-F99F8E409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10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F812-A736-4710-A511-5087F020DC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5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zad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136525"/>
            <a:ext cx="10902951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2225" y="177800"/>
            <a:ext cx="42354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prezentace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19250"/>
            <a:ext cx="77597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Název oddílu – úroveň 1</a:t>
            </a:r>
          </a:p>
          <a:p>
            <a:pPr lvl="1"/>
            <a:r>
              <a:rPr lang="cs-CZ" altLang="cs-CZ" smtClean="0"/>
              <a:t>Text oddílu – úroveň 2</a:t>
            </a:r>
          </a:p>
          <a:p>
            <a:pPr lvl="2"/>
            <a:r>
              <a:rPr lang="cs-CZ" altLang="cs-CZ" smtClean="0"/>
              <a:t>Text oddílu – úroveň 3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278813" y="7124700"/>
            <a:ext cx="2181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5363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5363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5363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5363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cs-CZ" altLang="cs-CZ" sz="1400" smtClean="0">
                <a:solidFill>
                  <a:schemeClr val="bg2"/>
                </a:solidFill>
              </a:rPr>
              <a:t>PREZENTUJÍCÍ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7124700"/>
            <a:ext cx="13160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5A7086-79C9-42BD-AA29-7F9D30138F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0" y="7124700"/>
            <a:ext cx="16383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pic>
        <p:nvPicPr>
          <p:cNvPr id="1032" name="Picture 11" descr="Logo bar poz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6948488"/>
            <a:ext cx="10810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charset="0"/>
        </a:defRPr>
      </a:lvl9pPr>
    </p:titleStyle>
    <p:bodyStyle>
      <a:lvl1pPr marL="342900" indent="-342900" algn="l" defTabSz="182563" rtl="0" eaLnBrk="0" fontAlgn="base" hangingPunct="0">
        <a:lnSpc>
          <a:spcPct val="113000"/>
        </a:lnSpc>
        <a:spcBef>
          <a:spcPct val="0"/>
        </a:spcBef>
        <a:spcAft>
          <a:spcPct val="0"/>
        </a:spcAft>
        <a:defRPr sz="2200" b="1">
          <a:solidFill>
            <a:srgbClr val="25A939"/>
          </a:solidFill>
          <a:latin typeface="+mn-lt"/>
          <a:ea typeface="+mn-ea"/>
          <a:cs typeface="+mn-cs"/>
        </a:defRPr>
      </a:lvl1pPr>
      <a:lvl2pPr marL="720725" indent="-457200" algn="l" defTabSz="182563" rtl="0" eaLnBrk="0" fontAlgn="base" hangingPunct="0">
        <a:lnSpc>
          <a:spcPct val="125000"/>
        </a:lnSpc>
        <a:spcBef>
          <a:spcPct val="0"/>
        </a:spcBef>
        <a:spcAft>
          <a:spcPct val="20000"/>
        </a:spcAft>
        <a:buClr>
          <a:srgbClr val="25A93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524000" indent="-263525" algn="l" defTabSz="182563" rtl="0" eaLnBrk="0" fontAlgn="base" hangingPunct="0">
        <a:spcBef>
          <a:spcPct val="0"/>
        </a:spcBef>
        <a:spcAft>
          <a:spcPct val="0"/>
        </a:spcAft>
        <a:buClr>
          <a:srgbClr val="25A939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2292350" indent="-228600" algn="l" defTabSz="1825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700338" indent="-228600" algn="l" defTabSz="1825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3157538" indent="-228600" algn="l" defTabSz="182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614738" indent="-228600" algn="l" defTabSz="182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71938" indent="-228600" algn="l" defTabSz="182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529138" indent="-228600" algn="l" defTabSz="1825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hyperlink" Target="https://658937815.eshop-rychle.cz/INFORMATIVNI-ZNACKY-c5_0_1.htm?page=3&amp;man=9" TargetMode="Externa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ozadi_uv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187325"/>
            <a:ext cx="10974388" cy="775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4212" y="1692275"/>
            <a:ext cx="9577263" cy="3145928"/>
          </a:xfrm>
          <a:noFill/>
        </p:spPr>
        <p:txBody>
          <a:bodyPr wrap="none"/>
          <a:lstStyle/>
          <a:p>
            <a:pPr algn="ctr" eaLnBrk="1" hangingPunct="1"/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200" dirty="0" smtClean="0"/>
              <a:t>OZNAČOVÁNÍ KULTURNÍCH A TURISTICKÝCH </a:t>
            </a:r>
            <a:br>
              <a:rPr lang="cs-CZ" altLang="cs-CZ" sz="3200" dirty="0" smtClean="0"/>
            </a:br>
            <a:r>
              <a:rPr lang="cs-CZ" altLang="cs-CZ" sz="3200" dirty="0" smtClean="0"/>
              <a:t>CÍLŮ NA DÁLNICÍCH A SILNICÍCH</a:t>
            </a:r>
            <a:br>
              <a:rPr lang="cs-CZ" altLang="cs-CZ" sz="3200" dirty="0" smtClean="0"/>
            </a:br>
            <a:endParaRPr lang="cs-CZ" altLang="cs-CZ" sz="32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22964" y="5220791"/>
            <a:ext cx="2664296" cy="720080"/>
          </a:xfrm>
          <a:noFill/>
        </p:spPr>
        <p:txBody>
          <a:bodyPr wrap="none"/>
          <a:lstStyle/>
          <a:p>
            <a:pPr algn="l" eaLnBrk="1" hangingPunct="1"/>
            <a:endParaRPr lang="cs-CZ" altLang="cs-CZ" b="0" dirty="0" smtClean="0">
              <a:solidFill>
                <a:srgbClr val="DDDDDD"/>
              </a:solidFill>
            </a:endParaRPr>
          </a:p>
        </p:txBody>
      </p:sp>
      <p:pic>
        <p:nvPicPr>
          <p:cNvPr id="2053" name="Picture 14" descr="Logo bar poz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8" y="6516688"/>
            <a:ext cx="2087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17601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52042" y="1845745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1843809"/>
            <a:ext cx="8325619" cy="48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Žadatel ověří u </a:t>
            </a:r>
            <a:r>
              <a:rPr lang="cs-CZ" dirty="0" err="1">
                <a:solidFill>
                  <a:schemeClr val="accent2"/>
                </a:solidFill>
              </a:rPr>
              <a:t>CzechTourismu</a:t>
            </a:r>
            <a:r>
              <a:rPr lang="cs-CZ" dirty="0">
                <a:solidFill>
                  <a:schemeClr val="accent2"/>
                </a:solidFill>
              </a:rPr>
              <a:t>, zda je cíl uveden v aktuálním seznamu. Pokud není, musí být jeho případné značení projednání s </a:t>
            </a:r>
            <a:r>
              <a:rPr lang="cs-CZ" dirty="0" err="1">
                <a:solidFill>
                  <a:schemeClr val="accent2"/>
                </a:solidFill>
              </a:rPr>
              <a:t>CzechTourismem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Žadatel požádá Ministerstvo kultury o schválení loga pro značku č. IS 23.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Žadatel předloží projekt správci komunikace (pro silnice I. třídy tj. Ředitelství silnic a dálnic ČR, Správa Jihlava) a požádá jej o sdělení podmínek umístění značek, přibližné staničení značek na silnici a o schválení konstrukce provedení značek č. IS 23 (mimo loga).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81486" y="855665"/>
            <a:ext cx="8568754" cy="9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chemeClr val="accent2"/>
                </a:solidFill>
              </a:rPr>
              <a:t>Postup při podání žádosti a schvalování 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značek</a:t>
            </a:r>
            <a:endParaRPr lang="cs-CZ" altLang="cs-CZ" sz="3200" b="1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008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17601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52042" y="1845745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1843809"/>
            <a:ext cx="8325619" cy="48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Pokud se jedná o cíl značený na silnici, předloží žadatel projekt k vyjádření příslušnému orgánu Policie ČR. 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Žadatel předloží žádost o stanovení místní úpravy provozu na silnicích I. třídy krajskému úřadu spolu s projektem se schváleným logem, vyjádřením Ministerstva kultury, vyjádřením příslušného orgánu policie a návrhem dopravního značení, které bude zakreslené do situace.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Krajský úřad stanoví místní (trvalou) úpravu provozu, tzn. povolení pro umístění dopravních značek.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</a:pP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81486" y="855665"/>
            <a:ext cx="8568754" cy="9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chemeClr val="accent2"/>
                </a:solidFill>
              </a:rPr>
              <a:t>Postup při podání žádosti a schvalování 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značek</a:t>
            </a:r>
            <a:endParaRPr lang="cs-CZ" altLang="cs-CZ" sz="3200" b="1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203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17601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52042" y="1845745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1843809"/>
            <a:ext cx="8325619" cy="48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V případě změny dopravní situace (vznik nové křižovatky, stavební úpravy apod.) může být stanoveno odstranění dopravních značek č. IS 23 a IS 24 b bez náhrady.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Platnost všech vyjádření i stanovení místní úpravy provozu je 1 rok od data vydání. Pokud do té doby není dopravní značení osazeno, je nutné žádat znovu, neboť mezitím mohlo dojít ke změně předpisů i situace v místě značky.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Pokud není dopravní značka osazena do 2 let od zařazení do seznamu, bude ze seznamu vyškrtnuta. Pro opětovné zařazení do seznamu je nutno žádat znovu.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</a:pP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81486" y="855665"/>
            <a:ext cx="8568754" cy="9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chemeClr val="accent2"/>
                </a:solidFill>
              </a:rPr>
              <a:t>Postup při podání žádosti a schvalování 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značek</a:t>
            </a:r>
            <a:endParaRPr lang="cs-CZ" altLang="cs-CZ" sz="3200" b="1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98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17601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52042" y="1845745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1843809"/>
            <a:ext cx="8325619" cy="48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Metodický pokyn „Označování kulturních a turistických cílů na dálnicích a silnicích 2019“ lze stáhnout na webových stránkách: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</a:pPr>
            <a:r>
              <a:rPr lang="cs-CZ" dirty="0" smtClean="0">
                <a:solidFill>
                  <a:schemeClr val="accent2"/>
                </a:solidFill>
              </a:rPr>
              <a:t>	</a:t>
            </a:r>
            <a:r>
              <a:rPr lang="cs-CZ" i="1" dirty="0" smtClean="0">
                <a:solidFill>
                  <a:schemeClr val="accent2"/>
                </a:solidFill>
              </a:rPr>
              <a:t>www.rsd.cz =&gt; Technické </a:t>
            </a:r>
            <a:r>
              <a:rPr lang="cs-CZ" i="1" dirty="0">
                <a:solidFill>
                  <a:schemeClr val="accent2"/>
                </a:solidFill>
              </a:rPr>
              <a:t>předpisy  PPK a dopravní </a:t>
            </a:r>
            <a:r>
              <a:rPr lang="cs-CZ" i="1" dirty="0" smtClean="0">
                <a:solidFill>
                  <a:schemeClr val="accent2"/>
                </a:solidFill>
              </a:rPr>
              <a:t>	značení =&gt; Metodický </a:t>
            </a:r>
            <a:r>
              <a:rPr lang="cs-CZ" i="1" dirty="0">
                <a:solidFill>
                  <a:schemeClr val="accent2"/>
                </a:solidFill>
              </a:rPr>
              <a:t>pokyn KTZ nebo je zde zvlášť i </a:t>
            </a:r>
            <a:r>
              <a:rPr lang="cs-CZ" i="1" dirty="0" smtClean="0">
                <a:solidFill>
                  <a:schemeClr val="accent2"/>
                </a:solidFill>
              </a:rPr>
              <a:t>	příloha </a:t>
            </a:r>
            <a:r>
              <a:rPr lang="cs-CZ" i="1" dirty="0">
                <a:solidFill>
                  <a:schemeClr val="accent2"/>
                </a:solidFill>
              </a:rPr>
              <a:t>č. 7 	„Vzor žádosti o zařazení cíle do seznamu“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Formulář žádosti na stanovení místní a přechodné úpravy provozu Krajského úřadu Kraje Vysočina: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</a:pPr>
            <a:r>
              <a:rPr lang="cs-CZ" dirty="0" smtClean="0">
                <a:solidFill>
                  <a:schemeClr val="accent2"/>
                </a:solidFill>
              </a:rPr>
              <a:t>	</a:t>
            </a:r>
            <a:r>
              <a:rPr lang="cs-CZ" i="1" dirty="0" smtClean="0">
                <a:solidFill>
                  <a:schemeClr val="accent2"/>
                </a:solidFill>
              </a:rPr>
              <a:t>www.kr-vysocina.cz =&gt; sekce </a:t>
            </a:r>
            <a:r>
              <a:rPr lang="cs-CZ" i="1" dirty="0">
                <a:solidFill>
                  <a:schemeClr val="accent2"/>
                </a:solidFill>
              </a:rPr>
              <a:t>krajský úřad </a:t>
            </a:r>
            <a:r>
              <a:rPr lang="cs-CZ" i="1" dirty="0" smtClean="0">
                <a:solidFill>
                  <a:schemeClr val="accent2"/>
                </a:solidFill>
              </a:rPr>
              <a:t>=&gt; 	dokumenty </a:t>
            </a:r>
            <a:r>
              <a:rPr lang="cs-CZ" i="1" dirty="0">
                <a:solidFill>
                  <a:schemeClr val="accent2"/>
                </a:solidFill>
              </a:rPr>
              <a:t>	odborů </a:t>
            </a:r>
            <a:r>
              <a:rPr lang="cs-CZ" i="1" dirty="0" smtClean="0">
                <a:solidFill>
                  <a:schemeClr val="accent2"/>
                </a:solidFill>
              </a:rPr>
              <a:t>=&gt; Odbor </a:t>
            </a:r>
            <a:r>
              <a:rPr lang="cs-CZ" i="1" dirty="0">
                <a:solidFill>
                  <a:schemeClr val="accent2"/>
                </a:solidFill>
              </a:rPr>
              <a:t>dopravy a silničního </a:t>
            </a:r>
            <a:r>
              <a:rPr lang="cs-CZ" i="1" dirty="0" smtClean="0">
                <a:solidFill>
                  <a:schemeClr val="accent2"/>
                </a:solidFill>
              </a:rPr>
              <a:t>	hospodářství</a:t>
            </a:r>
            <a:r>
              <a:rPr lang="cs-CZ" i="1" dirty="0">
                <a:solidFill>
                  <a:schemeClr val="accent2"/>
                </a:solidFill>
              </a:rPr>
              <a:t>	</a:t>
            </a:r>
            <a:r>
              <a:rPr lang="cs-CZ" i="1" dirty="0" smtClean="0">
                <a:solidFill>
                  <a:schemeClr val="accent2"/>
                </a:solidFill>
              </a:rPr>
              <a:t>=&gt; formuláře </a:t>
            </a:r>
            <a:r>
              <a:rPr lang="cs-CZ" i="1" dirty="0">
                <a:solidFill>
                  <a:schemeClr val="accent2"/>
                </a:solidFill>
              </a:rPr>
              <a:t>o</a:t>
            </a:r>
            <a:r>
              <a:rPr lang="cs-CZ" i="1" dirty="0" smtClean="0">
                <a:solidFill>
                  <a:schemeClr val="accent2"/>
                </a:solidFill>
              </a:rPr>
              <a:t>dboru </a:t>
            </a:r>
            <a:r>
              <a:rPr lang="cs-CZ" i="1" dirty="0">
                <a:solidFill>
                  <a:schemeClr val="accent2"/>
                </a:solidFill>
              </a:rPr>
              <a:t>	dopravy a silničního </a:t>
            </a:r>
            <a:r>
              <a:rPr lang="cs-CZ" i="1" dirty="0" smtClean="0">
                <a:solidFill>
                  <a:schemeClr val="accent2"/>
                </a:solidFill>
              </a:rPr>
              <a:t>	hospodářství</a:t>
            </a:r>
            <a:endParaRPr lang="cs-CZ" i="1" dirty="0">
              <a:solidFill>
                <a:schemeClr val="accent2"/>
              </a:solidFill>
            </a:endParaRP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</a:pP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81486" y="855665"/>
            <a:ext cx="8568754" cy="9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chemeClr val="accent2"/>
                </a:solidFill>
              </a:rPr>
              <a:t>Odkazy na webové stránky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369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 descr="pozadi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59" y="-187325"/>
            <a:ext cx="10974388" cy="775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3906838" y="1692275"/>
            <a:ext cx="47529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ct val="113000"/>
              </a:lnSpc>
              <a:spcBef>
                <a:spcPct val="0"/>
              </a:spcBef>
              <a:defRPr sz="2200" b="1">
                <a:solidFill>
                  <a:srgbClr val="25A939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0"/>
              </a:spcBef>
              <a:buClr>
                <a:srgbClr val="25A93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altLang="cs-CZ" sz="3200" dirty="0" smtClean="0">
                <a:solidFill>
                  <a:srgbClr val="DDDDDD"/>
                </a:solidFill>
              </a:rPr>
              <a:t>Děkuji </a:t>
            </a:r>
            <a:r>
              <a:rPr lang="cs-CZ" altLang="cs-CZ" sz="3200" dirty="0">
                <a:solidFill>
                  <a:srgbClr val="DDDDDD"/>
                </a:solidFill>
              </a:rPr>
              <a:t>za </a:t>
            </a:r>
            <a:r>
              <a:rPr lang="cs-CZ" altLang="cs-CZ" sz="3200" dirty="0" smtClean="0">
                <a:solidFill>
                  <a:srgbClr val="DDDDDD"/>
                </a:solidFill>
              </a:rPr>
              <a:t>pozornost </a:t>
            </a:r>
            <a:endParaRPr lang="cs-CZ" altLang="cs-CZ" sz="3200" dirty="0">
              <a:solidFill>
                <a:srgbClr val="DDDDDD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82204" y="2490788"/>
            <a:ext cx="8929290" cy="359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182563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5A939"/>
                </a:solidFill>
                <a:latin typeface="+mn-lt"/>
                <a:ea typeface="+mn-ea"/>
                <a:cs typeface="+mn-cs"/>
              </a:defRPr>
            </a:lvl1pPr>
            <a:lvl2pPr marL="720725" indent="-457200" algn="l" defTabSz="182563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Clr>
                <a:srgbClr val="25A93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524000" indent="-263525" algn="l" defTabSz="1825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2292350" indent="-228600" algn="l" defTabSz="1825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4pPr>
            <a:lvl5pPr marL="2700338" indent="-228600" algn="l" defTabSz="1825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157538" indent="-228600" algn="l" defTabSz="1825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614738" indent="-228600" algn="l" defTabSz="1825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071938" indent="-228600" algn="l" defTabSz="1825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529138" indent="-228600" algn="l" defTabSz="1825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endParaRPr lang="cs-CZ" dirty="0" smtClean="0">
              <a:solidFill>
                <a:schemeClr val="bg1"/>
              </a:solidFill>
            </a:endParaRP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endParaRPr lang="cs-CZ" dirty="0">
              <a:solidFill>
                <a:schemeClr val="bg1"/>
              </a:solidFill>
            </a:endParaRP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r>
              <a:rPr lang="cs-CZ" dirty="0" smtClean="0">
                <a:solidFill>
                  <a:srgbClr val="DDDDDD"/>
                </a:solidFill>
              </a:rPr>
              <a:t>Kontaktní </a:t>
            </a:r>
            <a:r>
              <a:rPr lang="cs-CZ" dirty="0">
                <a:solidFill>
                  <a:srgbClr val="DDDDDD"/>
                </a:solidFill>
              </a:rPr>
              <a:t>osoba za Krajský úřad Kraje Vysočina: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r>
              <a:rPr lang="cs-CZ" dirty="0" smtClean="0">
                <a:solidFill>
                  <a:srgbClr val="DDDDDD"/>
                </a:solidFill>
              </a:rPr>
              <a:t>Iveta Hájková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r>
              <a:rPr lang="cs-CZ" dirty="0" smtClean="0">
                <a:solidFill>
                  <a:srgbClr val="DDDDDD"/>
                </a:solidFill>
              </a:rPr>
              <a:t>úředník Odboru </a:t>
            </a:r>
            <a:r>
              <a:rPr lang="cs-CZ" dirty="0">
                <a:solidFill>
                  <a:srgbClr val="DDDDDD"/>
                </a:solidFill>
              </a:rPr>
              <a:t>dopravy a silničního hospodářství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r>
              <a:rPr lang="cs-CZ" dirty="0">
                <a:solidFill>
                  <a:srgbClr val="DDDDDD"/>
                </a:solidFill>
              </a:rPr>
              <a:t>telefonní </a:t>
            </a:r>
            <a:r>
              <a:rPr lang="cs-CZ" dirty="0" smtClean="0">
                <a:solidFill>
                  <a:srgbClr val="DDDDDD"/>
                </a:solidFill>
              </a:rPr>
              <a:t>číslo: </a:t>
            </a:r>
            <a:r>
              <a:rPr lang="cs-CZ" dirty="0">
                <a:solidFill>
                  <a:srgbClr val="DDDDDD"/>
                </a:solidFill>
              </a:rPr>
              <a:t>564 602 </a:t>
            </a:r>
            <a:r>
              <a:rPr lang="cs-CZ" dirty="0" smtClean="0">
                <a:solidFill>
                  <a:srgbClr val="DDDDDD"/>
                </a:solidFill>
              </a:rPr>
              <a:t>329</a:t>
            </a: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r>
              <a:rPr lang="cs-CZ" dirty="0" smtClean="0">
                <a:solidFill>
                  <a:srgbClr val="DDDDDD"/>
                </a:solidFill>
              </a:rPr>
              <a:t>e-mail</a:t>
            </a:r>
            <a:r>
              <a:rPr lang="cs-CZ" dirty="0">
                <a:solidFill>
                  <a:srgbClr val="DDDDDD"/>
                </a:solidFill>
              </a:rPr>
              <a:t>: hajkova.i@kr-vysocina.cz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endParaRPr lang="cs-CZ" dirty="0">
              <a:solidFill>
                <a:srgbClr val="DDDDDD"/>
              </a:solidFill>
            </a:endParaRP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r>
              <a:rPr lang="cs-CZ" dirty="0">
                <a:solidFill>
                  <a:srgbClr val="DDDDDD"/>
                </a:solidFill>
              </a:rPr>
              <a:t>Jakékoliv dotazy, upřesnění nebo doplnění informací </a:t>
            </a:r>
            <a:endParaRPr lang="cs-CZ" dirty="0" smtClean="0">
              <a:solidFill>
                <a:srgbClr val="DDDDDD"/>
              </a:solidFill>
            </a:endParaRP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r>
              <a:rPr lang="cs-CZ" dirty="0" smtClean="0">
                <a:solidFill>
                  <a:srgbClr val="DDDDDD"/>
                </a:solidFill>
              </a:rPr>
              <a:t>vám </a:t>
            </a:r>
            <a:r>
              <a:rPr lang="cs-CZ" dirty="0">
                <a:solidFill>
                  <a:srgbClr val="DDDDDD"/>
                </a:solidFill>
              </a:rPr>
              <a:t>p. Hájková zodpoví telefonicky, e-mailem nebo si lze </a:t>
            </a:r>
            <a:endParaRPr lang="cs-CZ" dirty="0" smtClean="0">
              <a:solidFill>
                <a:srgbClr val="DDDDDD"/>
              </a:solidFill>
            </a:endParaRP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</a:pPr>
            <a:r>
              <a:rPr lang="cs-CZ" dirty="0" smtClean="0">
                <a:solidFill>
                  <a:srgbClr val="DDDDDD"/>
                </a:solidFill>
              </a:rPr>
              <a:t>dohodnout </a:t>
            </a:r>
            <a:r>
              <a:rPr lang="cs-CZ" dirty="0">
                <a:solidFill>
                  <a:srgbClr val="DDDDDD"/>
                </a:solidFill>
              </a:rPr>
              <a:t>osobní jednání na úřadě.</a:t>
            </a:r>
          </a:p>
          <a:p>
            <a:pPr eaLnBrk="1" hangingPunct="1"/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eaLnBrk="1" hangingPunct="1"/>
            <a:endParaRPr lang="cs-CZ" altLang="cs-CZ" b="0" kern="0" dirty="0" smtClean="0">
              <a:solidFill>
                <a:srgbClr val="DDDDDD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32225" y="177800"/>
            <a:ext cx="4235450" cy="433388"/>
          </a:xfrm>
          <a:effectLst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56296"/>
            <a:ext cx="10891316" cy="5904656"/>
          </a:xfrm>
          <a:prstGeom prst="rect">
            <a:avLst/>
          </a:prstGeom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6838" y="204788"/>
            <a:ext cx="6858000" cy="433387"/>
          </a:xfrm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</a:t>
            </a:r>
            <a:r>
              <a:rPr lang="cs-CZ" altLang="cs-CZ" sz="1400" dirty="0" smtClean="0"/>
              <a:t>CÍLŮ </a:t>
            </a:r>
            <a:r>
              <a:rPr lang="cs-CZ" altLang="cs-CZ" sz="1400" dirty="0"/>
              <a:t>NA DÁLNICÍCH A SILNICÍCH</a:t>
            </a:r>
            <a:endParaRPr lang="cs-CZ" altLang="cs-CZ" sz="1400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45517" y="1979416"/>
            <a:ext cx="9000282" cy="3601416"/>
          </a:xfrm>
        </p:spPr>
        <p:txBody>
          <a:bodyPr/>
          <a:lstStyle/>
          <a:p>
            <a:pPr marL="0" indent="0" algn="ctr" eaLnBrk="1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2"/>
                </a:solidFill>
              </a:rPr>
              <a:t>Metodický pokyn Ministerstva dopravy, schválen ředitelem odboru pozemních komunikací</a:t>
            </a:r>
          </a:p>
          <a:p>
            <a:pPr marL="0" indent="0" algn="ctr" eaLnBrk="1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2"/>
                </a:solidFill>
              </a:rPr>
              <a:t>dne 1. listopadu 2004</a:t>
            </a:r>
          </a:p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56296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64355" y="1547813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1813949"/>
            <a:ext cx="8325619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</a:pPr>
            <a:endParaRPr lang="cs-CZ" altLang="cs-CZ" sz="2800" dirty="0" smtClean="0">
              <a:solidFill>
                <a:srgbClr val="25A939"/>
              </a:solidFill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accent2"/>
                </a:solidFill>
              </a:rPr>
              <a:t>Stanovení jednotného postupu v ČR při označování kulturních a turistických cílů na dálnicích a silnicích.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accent2"/>
              </a:solidFill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/>
                </a:solidFill>
              </a:rPr>
              <a:t>Docílení snadné orientace řidičů na celém území ČR bez ohledu na správní hranice krajů.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accent2"/>
              </a:solidFill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accent2"/>
                </a:solidFill>
              </a:rPr>
              <a:t>Zamezení zmatků a velkému nárůstu dopravních </a:t>
            </a:r>
            <a:r>
              <a:rPr lang="cs-CZ" altLang="cs-CZ" dirty="0" smtClean="0">
                <a:solidFill>
                  <a:schemeClr val="accent2"/>
                </a:solidFill>
              </a:rPr>
              <a:t>značek.</a:t>
            </a:r>
            <a:endParaRPr lang="cs-CZ" altLang="cs-CZ" dirty="0">
              <a:solidFill>
                <a:schemeClr val="accent2"/>
              </a:solidFill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25A939"/>
              </a:solidFill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25A939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None/>
            </a:pPr>
            <a:endParaRPr lang="sk-SK" altLang="cs-CZ" sz="2000" dirty="0">
              <a:solidFill>
                <a:srgbClr val="333333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61281" y="972319"/>
            <a:ext cx="8568754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200" b="1" dirty="0" smtClean="0">
                <a:solidFill>
                  <a:schemeClr val="accent2"/>
                </a:solidFill>
              </a:rPr>
              <a:t>VÝZNAM METODICKÉHO POKYNU</a:t>
            </a:r>
            <a:endParaRPr lang="cs-CZ" altLang="cs-CZ" sz="3200" b="1" dirty="0">
              <a:solidFill>
                <a:schemeClr val="accent2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555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56296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64355" y="1547813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1849438"/>
            <a:ext cx="8325619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accent2"/>
                </a:solidFill>
              </a:rPr>
              <a:t>Zpracovatel Ředitelství silnic a dálnic ČR ve spolupráci s následujícími subjekty: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accent2"/>
              </a:solidFill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accent2"/>
                </a:solidFill>
              </a:rPr>
              <a:t>Ministerstvo dopravy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accent2"/>
                </a:solidFill>
              </a:rPr>
              <a:t>agentura </a:t>
            </a:r>
            <a:r>
              <a:rPr lang="cs-CZ" altLang="cs-CZ" dirty="0" err="1" smtClean="0">
                <a:solidFill>
                  <a:schemeClr val="accent2"/>
                </a:solidFill>
              </a:rPr>
              <a:t>CzechTourism</a:t>
            </a:r>
            <a:r>
              <a:rPr lang="cs-CZ" altLang="cs-CZ" dirty="0" smtClean="0">
                <a:solidFill>
                  <a:schemeClr val="accent2"/>
                </a:solidFill>
              </a:rPr>
              <a:t> (Česká centrála cestovního ruchu)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accent2"/>
                </a:solidFill>
              </a:rPr>
              <a:t>Ministerstvo kultury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accent2"/>
                </a:solidFill>
              </a:rPr>
              <a:t>Ministerstvo vnitra</a:t>
            </a: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None/>
            </a:pPr>
            <a:endParaRPr lang="sk-SK" altLang="cs-CZ" sz="2000" dirty="0">
              <a:solidFill>
                <a:srgbClr val="333333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61281" y="972319"/>
            <a:ext cx="8568754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/>
            <a:r>
              <a:rPr lang="cs-CZ" altLang="cs-CZ" sz="3200" b="1" dirty="0" smtClean="0">
                <a:solidFill>
                  <a:schemeClr val="accent2"/>
                </a:solidFill>
              </a:rPr>
              <a:t>ZPRACOVÁNÍ </a:t>
            </a:r>
            <a:r>
              <a:rPr lang="cs-CZ" altLang="cs-CZ" sz="3200" b="1" dirty="0">
                <a:solidFill>
                  <a:schemeClr val="accent2"/>
                </a:solidFill>
              </a:rPr>
              <a:t>METODICKÉHO POKYNU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233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56296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64355" y="1547813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2061990"/>
            <a:ext cx="8325619" cy="441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Kulturní a turistické cíle se označují dopravními značkami.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Jedná se především o cíle s kulturní nebo turistickou funkcí např. zámek, hrad, zřícenina, tvrz, klášter kostel, kaple, poutní místo, technická památka, archeologická lokalita, muzeum, skanzen, ZOO, židovská památka, vojenská památka, jeskyně atd.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Dopravní značky neslouží k označení komerčních subjektů a jejich aktivit, ubytovacích a stravovacích zařízení, CHKO, přírodních rezervací, zábavních parků, sportovních areálů, areálů aktivního odpočinku, golfových hřišť apod.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61281" y="972319"/>
            <a:ext cx="8568754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chemeClr val="accent2"/>
                </a:solidFill>
              </a:rPr>
              <a:t>Určování cílů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64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56296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64355" y="1547813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2061990"/>
            <a:ext cx="8325619" cy="441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accent2"/>
                </a:solidFill>
              </a:rPr>
              <a:t>Dopravní značka č. IS 23 „Návěst pro kulturní nebo turistický cíl“.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None/>
            </a:pPr>
            <a:endParaRPr lang="sk-SK" altLang="cs-CZ" sz="2000" dirty="0">
              <a:solidFill>
                <a:srgbClr val="333333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61281" y="972319"/>
            <a:ext cx="8568754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chemeClr val="accent2"/>
                </a:solidFill>
              </a:rPr>
              <a:t>OZNAČOVÁNÍ KULTURNÍCH A TURISTICKÝCH CÍLŮ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/>
          <a:srcRect l="60680" t="54068" r="2706" b="14403"/>
          <a:stretch/>
        </p:blipFill>
        <p:spPr>
          <a:xfrm>
            <a:off x="3365500" y="3434818"/>
            <a:ext cx="345638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56296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64355" y="1547813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2061990"/>
            <a:ext cx="8325619" cy="441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accent2"/>
                </a:solidFill>
              </a:rPr>
              <a:t>Dopravní značka č. IS 24b „Směrová tabule pro kulturní nebo turistický cíl“.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25A939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buClr>
                <a:srgbClr val="333333"/>
              </a:buClr>
              <a:buFont typeface="Arial" charset="0"/>
              <a:buNone/>
            </a:pPr>
            <a:endParaRPr lang="sk-SK" altLang="cs-CZ" sz="2000" dirty="0">
              <a:solidFill>
                <a:srgbClr val="333333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61281" y="972319"/>
            <a:ext cx="8568754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chemeClr val="accent2"/>
                </a:solidFill>
              </a:rPr>
              <a:t>OZNAČOVÁNÍ KULTURNÍCH A TURISTICKÝCH CÍLŮ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14" name="Obrázek 13" descr="Výsledek obrázku pro dopravní značka IS 24b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3723505"/>
            <a:ext cx="3808730" cy="856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335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56296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64355" y="1547813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1620391"/>
            <a:ext cx="8325619" cy="48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Cíle, které je možné značit na silnicích I. třídy dopravními značkami č. IS 23 „Návěst pro kulturní nebo turistický cíl“ jsou uvedeny v doporučeném seznamu, který tvoří příloha č. 5 tohoto metodického pokynu.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Výběr cílů do seznamu nezakládá povinnost značku s cílem skutečně stanovit a osadit, pokud to není možné na základě místních a prostorových podmínek nebo z hlediska bezpečnosti a plynulosti provozu.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Cíle se vybírají z pásu o šířce 15 km na každou stranu silnice. Platí pro silnice I. třídy.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Seznam cílů pro silnice I. třídy zpracovává </a:t>
            </a:r>
            <a:r>
              <a:rPr lang="cs-CZ" altLang="cs-CZ" dirty="0" err="1">
                <a:solidFill>
                  <a:schemeClr val="accent2"/>
                </a:solidFill>
              </a:rPr>
              <a:t>CzechTourism</a:t>
            </a:r>
            <a:r>
              <a:rPr lang="cs-CZ" altLang="cs-CZ" dirty="0">
                <a:solidFill>
                  <a:schemeClr val="accent2"/>
                </a:solidFill>
              </a:rPr>
              <a:t> s využitím podkladů krajů.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61281" y="1506339"/>
            <a:ext cx="8568754" cy="4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chemeClr val="accent2"/>
                </a:solidFill>
              </a:rPr>
              <a:t>Schvalování cílů a značek</a:t>
            </a:r>
            <a:r>
              <a:rPr lang="cs-CZ" altLang="cs-CZ" sz="3200" dirty="0">
                <a:solidFill>
                  <a:srgbClr val="25A939"/>
                </a:solidFill>
              </a:rPr>
              <a:t/>
            </a:r>
            <a:br>
              <a:rPr lang="cs-CZ" altLang="cs-CZ" sz="3200" dirty="0">
                <a:solidFill>
                  <a:srgbClr val="25A939"/>
                </a:solidFill>
              </a:rPr>
            </a:br>
            <a:r>
              <a:rPr lang="cs-CZ" altLang="cs-CZ" sz="3200" dirty="0">
                <a:solidFill>
                  <a:srgbClr val="25A939"/>
                </a:solidFill>
              </a:rPr>
              <a:t/>
            </a:r>
            <a:br>
              <a:rPr lang="cs-CZ" altLang="cs-CZ" sz="3200" dirty="0">
                <a:solidFill>
                  <a:srgbClr val="25A939"/>
                </a:solidFill>
              </a:rPr>
            </a:br>
            <a:endParaRPr lang="cs-CZ" altLang="cs-CZ" sz="3200" b="1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40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20"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1" r="6966"/>
          <a:stretch/>
        </p:blipFill>
        <p:spPr>
          <a:xfrm>
            <a:off x="0" y="717601"/>
            <a:ext cx="10891316" cy="5904656"/>
          </a:xfrm>
          <a:prstGeom prst="rect">
            <a:avLst/>
          </a:prstGeom>
          <a:effectLst/>
        </p:spPr>
      </p:pic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964355" y="1547813"/>
            <a:ext cx="9000282" cy="4681537"/>
          </a:xfrm>
        </p:spPr>
        <p:txBody>
          <a:bodyPr/>
          <a:lstStyle/>
          <a:p>
            <a:pPr>
              <a:defRPr/>
            </a:pPr>
            <a:endParaRPr lang="cs-CZ" sz="2400" b="0" dirty="0" smtClean="0"/>
          </a:p>
          <a:p>
            <a:pPr marL="0" indent="0" algn="just"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sz="2800" b="0" dirty="0">
              <a:solidFill>
                <a:srgbClr val="3333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42325" y="7015163"/>
            <a:ext cx="2089150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1600" cap="all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60500" y="647382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38DDF-FEC7-4660-A201-9AC477ED30DE}" type="slidenum">
              <a:rPr lang="sk-SK" altLang="cs-CZ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sk-SK" altLang="cs-CZ" sz="11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61281" y="1620391"/>
            <a:ext cx="8325619" cy="48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0000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Jestliže kulturní a turistický cíl není zařazen v doporučeném seznamu metodického pokynu, žádost se podává agentuře </a:t>
            </a:r>
            <a:r>
              <a:rPr lang="cs-CZ" dirty="0" err="1">
                <a:solidFill>
                  <a:schemeClr val="accent2"/>
                </a:solidFill>
              </a:rPr>
              <a:t>CzechTourism</a:t>
            </a:r>
            <a:r>
              <a:rPr lang="cs-CZ" dirty="0">
                <a:solidFill>
                  <a:schemeClr val="accent2"/>
                </a:solidFill>
              </a:rPr>
              <a:t>. </a:t>
            </a: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/>
              </a:solidFill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Žádost musí obsahovat údaje uvedené v příloze č. 7 metodického pokynu pod názvem „Vzor žádosti o zařazení cíle do seznamu“. </a:t>
            </a:r>
          </a:p>
          <a:p>
            <a:pPr lvl="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</a:pPr>
            <a:endParaRPr lang="cs-CZ" dirty="0">
              <a:solidFill>
                <a:schemeClr val="accent2"/>
              </a:solidFill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Užití dopravního značení č. IS 23 a IS 24b stanovuje jako místní úpravu provozu na silnicích I. třídy v Kraji Vysočina Krajský úřad Kraje Vysočina, Odbor dopravy a silničního hospodářství formou místní úpravy provozu dle § 77 zákona č. 361/2000 Sb., o provozu na pozemních komunikacích, ve znění pozdějších předpisů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/>
          <a:lstStyle/>
          <a:p>
            <a:pPr eaLnBrk="1" hangingPunct="1"/>
            <a:r>
              <a:rPr lang="cs-CZ" altLang="cs-CZ" sz="1400" dirty="0"/>
              <a:t>OZNAČOVÁNÍ KULTURNÍCH A TURISTICKÝCH CÍLŮ NA DÁLNICÍCH A SILNICÍCH</a:t>
            </a:r>
            <a:endParaRPr lang="cs-CZ" altLang="cs-CZ" sz="14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81486" y="1433265"/>
            <a:ext cx="8568754" cy="4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chemeClr val="accent2"/>
                </a:solidFill>
              </a:rPr>
              <a:t>Schvalování cílů a značek</a:t>
            </a:r>
            <a:r>
              <a:rPr lang="cs-CZ" altLang="cs-CZ" sz="3200" b="1" dirty="0">
                <a:solidFill>
                  <a:srgbClr val="25A939"/>
                </a:solidFill>
              </a:rPr>
              <a:t/>
            </a:r>
            <a:br>
              <a:rPr lang="cs-CZ" altLang="cs-CZ" sz="3200" b="1" dirty="0">
                <a:solidFill>
                  <a:srgbClr val="25A939"/>
                </a:solidFill>
              </a:rPr>
            </a:br>
            <a:r>
              <a:rPr lang="cs-CZ" altLang="cs-CZ" sz="3200" b="1" dirty="0">
                <a:solidFill>
                  <a:srgbClr val="25A939"/>
                </a:solidFill>
              </a:rPr>
              <a:t/>
            </a:r>
            <a:br>
              <a:rPr lang="cs-CZ" altLang="cs-CZ" sz="3200" b="1" dirty="0">
                <a:solidFill>
                  <a:srgbClr val="25A939"/>
                </a:solidFill>
              </a:rPr>
            </a:br>
            <a:endParaRPr lang="cs-CZ" altLang="cs-CZ" sz="3200" b="1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12.12.2019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2CB04-ECAE-4E79-AFCC-87464EE5D721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562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3714</TotalTime>
  <Words>966</Words>
  <Application>Microsoft Office PowerPoint</Application>
  <PresentationFormat>Vlastní</PresentationFormat>
  <Paragraphs>144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Microsoft YaHei</vt:lpstr>
      <vt:lpstr>Arial</vt:lpstr>
      <vt:lpstr>Wingdings</vt:lpstr>
      <vt:lpstr>Vlastní návrh</vt:lpstr>
      <vt:lpstr>  OZNAČOVÁNÍ KULTURNÍCH A TURISTICKÝCH  CÍLŮ NA DÁLNICÍCH A SILNICÍCH 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  <vt:lpstr>OZNAČOVÁNÍ KULTURNÍCH A TURISTICKÝCH CÍLŮ NA DÁLNICÍCH A SILNICÍCH</vt:lpstr>
    </vt:vector>
  </TitlesOfParts>
  <Company>kuji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Vílánec 2015</dc:title>
  <dc:creator>Macura.J@kr-vysocina.cz</dc:creator>
  <cp:lastModifiedBy>Hájková Iveta</cp:lastModifiedBy>
  <cp:revision>369</cp:revision>
  <cp:lastPrinted>2015-02-20T10:54:13Z</cp:lastPrinted>
  <dcterms:created xsi:type="dcterms:W3CDTF">2005-08-29T05:12:14Z</dcterms:created>
  <dcterms:modified xsi:type="dcterms:W3CDTF">2019-12-06T08:35:36Z</dcterms:modified>
</cp:coreProperties>
</file>