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86" r:id="rId3"/>
  </p:sldMasterIdLst>
  <p:notesMasterIdLst>
    <p:notesMasterId r:id="rId34"/>
  </p:notesMasterIdLst>
  <p:handoutMasterIdLst>
    <p:handoutMasterId r:id="rId35"/>
  </p:handoutMasterIdLst>
  <p:sldIdLst>
    <p:sldId id="269" r:id="rId4"/>
    <p:sldId id="322" r:id="rId5"/>
    <p:sldId id="362" r:id="rId6"/>
    <p:sldId id="323" r:id="rId7"/>
    <p:sldId id="331" r:id="rId8"/>
    <p:sldId id="333" r:id="rId9"/>
    <p:sldId id="334" r:id="rId10"/>
    <p:sldId id="335" r:id="rId11"/>
    <p:sldId id="328" r:id="rId12"/>
    <p:sldId id="368" r:id="rId13"/>
    <p:sldId id="369" r:id="rId14"/>
    <p:sldId id="327" r:id="rId15"/>
    <p:sldId id="330" r:id="rId16"/>
    <p:sldId id="329" r:id="rId17"/>
    <p:sldId id="365" r:id="rId18"/>
    <p:sldId id="337" r:id="rId19"/>
    <p:sldId id="373" r:id="rId20"/>
    <p:sldId id="374" r:id="rId21"/>
    <p:sldId id="375" r:id="rId22"/>
    <p:sldId id="339" r:id="rId23"/>
    <p:sldId id="342" r:id="rId24"/>
    <p:sldId id="343" r:id="rId25"/>
    <p:sldId id="358" r:id="rId26"/>
    <p:sldId id="360" r:id="rId27"/>
    <p:sldId id="361" r:id="rId28"/>
    <p:sldId id="359" r:id="rId29"/>
    <p:sldId id="344" r:id="rId30"/>
    <p:sldId id="345" r:id="rId31"/>
    <p:sldId id="372" r:id="rId32"/>
    <p:sldId id="364" r:id="rId3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A33"/>
    <a:srgbClr val="F9EEBF"/>
    <a:srgbClr val="57B2B9"/>
    <a:srgbClr val="183A3C"/>
    <a:srgbClr val="1D4547"/>
    <a:srgbClr val="92CDD2"/>
    <a:srgbClr val="F4BCAA"/>
    <a:srgbClr val="E06107"/>
    <a:srgbClr val="3C3D40"/>
    <a:srgbClr val="EF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3333" autoAdjust="0"/>
  </p:normalViewPr>
  <p:slideViewPr>
    <p:cSldViewPr>
      <p:cViewPr varScale="1">
        <p:scale>
          <a:sx n="107" d="100"/>
          <a:sy n="107" d="100"/>
        </p:scale>
        <p:origin x="193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DD1A0C-48CE-489E-ADA2-799CCE8F48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96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6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900" y="0"/>
            <a:ext cx="2946189" cy="496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401"/>
            <a:ext cx="2946189" cy="496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900" y="9428401"/>
            <a:ext cx="2946189" cy="496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EDC0DF-A03A-4656-AF07-01C9DCF308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610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5F17B6-C6B8-4D2A-998C-6C903F1287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93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5F17B6-C6B8-4D2A-998C-6C903F1287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59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5F17B6-C6B8-4D2A-998C-6C903F1287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49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4"/>
          <p:cNvSpPr/>
          <p:nvPr userDrawn="1"/>
        </p:nvSpPr>
        <p:spPr bwMode="auto">
          <a:xfrm>
            <a:off x="8064500" y="6308725"/>
            <a:ext cx="1079500" cy="549275"/>
          </a:xfrm>
          <a:prstGeom prst="rect">
            <a:avLst/>
          </a:prstGeom>
          <a:solidFill>
            <a:srgbClr val="EFF0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endParaRPr lang="en-GB" sz="3000" b="1">
              <a:solidFill>
                <a:schemeClr val="bg1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5263" y="5805488"/>
            <a:ext cx="969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5720" y="476672"/>
            <a:ext cx="8136903" cy="2520280"/>
          </a:xfrm>
        </p:spPr>
        <p:txBody>
          <a:bodyPr anchor="b"/>
          <a:lstStyle>
            <a:lvl1pPr algn="l">
              <a:defRPr sz="4800" b="1">
                <a:solidFill>
                  <a:srgbClr val="E06107"/>
                </a:solidFill>
              </a:defRPr>
            </a:lvl1pPr>
          </a:lstStyle>
          <a:p>
            <a:r>
              <a:rPr lang="en-US" dirty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5720" y="3861050"/>
            <a:ext cx="8136903" cy="1728191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3C3D4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4"/>
          <p:cNvSpPr/>
          <p:nvPr userDrawn="1"/>
        </p:nvSpPr>
        <p:spPr bwMode="auto">
          <a:xfrm>
            <a:off x="8064500" y="6308725"/>
            <a:ext cx="1079500" cy="549275"/>
          </a:xfrm>
          <a:prstGeom prst="rect">
            <a:avLst/>
          </a:prstGeom>
          <a:solidFill>
            <a:srgbClr val="EFF0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endParaRPr lang="en-GB" sz="3000" b="1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5720" y="476672"/>
            <a:ext cx="8136903" cy="2520280"/>
          </a:xfrm>
        </p:spPr>
        <p:txBody>
          <a:bodyPr anchor="b"/>
          <a:lstStyle>
            <a:lvl1pPr algn="l">
              <a:defRPr sz="4800" b="1">
                <a:solidFill>
                  <a:srgbClr val="E06107"/>
                </a:solidFill>
              </a:defRPr>
            </a:lvl1pPr>
          </a:lstStyle>
          <a:p>
            <a:r>
              <a:rPr lang="en-US" dirty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5720" y="3861050"/>
            <a:ext cx="8136903" cy="1728191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3C3D4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4"/>
          <p:cNvSpPr/>
          <p:nvPr userDrawn="1"/>
        </p:nvSpPr>
        <p:spPr bwMode="auto">
          <a:xfrm>
            <a:off x="8064500" y="6308725"/>
            <a:ext cx="1079500" cy="549275"/>
          </a:xfrm>
          <a:prstGeom prst="rect">
            <a:avLst/>
          </a:prstGeom>
          <a:solidFill>
            <a:srgbClr val="3B3D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endParaRPr lang="en-GB" sz="3000" b="1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5720" y="476672"/>
            <a:ext cx="8136903" cy="2520280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5720" y="3861050"/>
            <a:ext cx="8136903" cy="172819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68" y="4406901"/>
            <a:ext cx="11377264" cy="1345932"/>
          </a:xfrm>
        </p:spPr>
        <p:txBody>
          <a:bodyPr/>
          <a:lstStyle>
            <a:lvl1pPr algn="l">
              <a:defRPr sz="40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7368" y="2906714"/>
            <a:ext cx="11377264" cy="148240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  <a:defRPr/>
            </a:lvl1pPr>
            <a:lvl2pPr marL="814387" marR="0" indent="-342900" algn="l" defTabSz="72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107"/>
              </a:buClr>
              <a:buSzTx/>
              <a:buFont typeface="Calibri" panose="020F0502020204030204" pitchFamily="34" charset="0"/>
              <a:buChar char="→"/>
              <a:tabLst>
                <a:tab pos="360000" algn="l"/>
                <a:tab pos="720000" algn="l"/>
              </a:tabLst>
              <a:defRPr/>
            </a:lvl2pPr>
            <a:lvl3pPr marL="1304925" marR="0" indent="-395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o"/>
              <a:tabLst/>
              <a:defRPr/>
            </a:lvl3pPr>
            <a:lvl4pPr marL="1693863" marR="0" indent="-387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•"/>
              <a:tabLst/>
              <a:defRPr/>
            </a:lvl4pPr>
            <a:lvl5pPr marL="2093913" marR="0" indent="-398463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9375" y="1619250"/>
            <a:ext cx="5374991" cy="4762078"/>
          </a:xfrm>
        </p:spPr>
        <p:txBody>
          <a:bodyPr/>
          <a:lstStyle>
            <a:lvl1pPr marL="342900" marR="0" indent="-34290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  <a:defRPr sz="2400"/>
            </a:lvl1pPr>
            <a:lvl2pPr marL="814387" marR="0" indent="-342900" algn="l" defTabSz="72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107"/>
              </a:buClr>
              <a:buSzTx/>
              <a:buFont typeface="Calibri" panose="020F0502020204030204" pitchFamily="34" charset="0"/>
              <a:buChar char="→"/>
              <a:tabLst>
                <a:tab pos="360000" algn="l"/>
                <a:tab pos="720000" algn="l"/>
              </a:tabLst>
              <a:defRPr sz="2000">
                <a:solidFill>
                  <a:srgbClr val="91989C"/>
                </a:solidFill>
              </a:defRPr>
            </a:lvl2pPr>
            <a:lvl3pPr marL="1304925" indent="-395288">
              <a:buClr>
                <a:srgbClr val="91989C"/>
              </a:buClr>
              <a:buFont typeface="Arial" panose="020B0604020202020204" pitchFamily="34" charset="0"/>
              <a:buChar char="•"/>
              <a:defRPr sz="1800">
                <a:solidFill>
                  <a:srgbClr val="91989C"/>
                </a:solidFill>
              </a:defRPr>
            </a:lvl3pPr>
            <a:lvl4pPr marL="1693863" indent="-387350">
              <a:buClr>
                <a:srgbClr val="91989C"/>
              </a:buClr>
              <a:buFont typeface="Arial" panose="020B0604020202020204" pitchFamily="34" charset="0"/>
              <a:buChar char="•"/>
              <a:defRPr sz="1600">
                <a:solidFill>
                  <a:srgbClr val="91989C"/>
                </a:solidFill>
              </a:defRPr>
            </a:lvl4pPr>
            <a:lvl5pPr marL="1981200" indent="-285750">
              <a:buClr>
                <a:srgbClr val="91989C"/>
              </a:buClr>
              <a:buFont typeface="Arial" panose="020B0604020202020204" pitchFamily="34" charset="0"/>
              <a:buChar char="•"/>
              <a:defRPr sz="1600">
                <a:solidFill>
                  <a:srgbClr val="91989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4032" y="1619250"/>
            <a:ext cx="5400598" cy="4762078"/>
          </a:xfrm>
        </p:spPr>
        <p:txBody>
          <a:bodyPr/>
          <a:lstStyle>
            <a:lvl1pPr marL="342900" marR="0" indent="-34290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  <a:defRPr sz="2400"/>
            </a:lvl1pPr>
            <a:lvl2pPr marL="814387" marR="0" indent="-342900" algn="l" defTabSz="72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107"/>
              </a:buClr>
              <a:buSzTx/>
              <a:buFont typeface="Calibri" panose="020F0502020204030204" pitchFamily="34" charset="0"/>
              <a:buChar char="→"/>
              <a:tabLst>
                <a:tab pos="360000" algn="l"/>
                <a:tab pos="720000" algn="l"/>
              </a:tabLst>
              <a:defRPr sz="2000">
                <a:solidFill>
                  <a:srgbClr val="91989C"/>
                </a:solidFill>
              </a:defRPr>
            </a:lvl2pPr>
            <a:lvl3pPr marL="1195387" indent="-285750">
              <a:buClr>
                <a:srgbClr val="91989C"/>
              </a:buClr>
              <a:buFont typeface="Arial" panose="020B0604020202020204" pitchFamily="34" charset="0"/>
              <a:buChar char="•"/>
              <a:defRPr sz="1800">
                <a:solidFill>
                  <a:srgbClr val="91989C"/>
                </a:solidFill>
              </a:defRPr>
            </a:lvl3pPr>
            <a:lvl4pPr marL="1693863" indent="-387350">
              <a:buClr>
                <a:srgbClr val="91989C"/>
              </a:buClr>
              <a:buFont typeface="Arial" panose="020B0604020202020204" pitchFamily="34" charset="0"/>
              <a:buChar char="•"/>
              <a:defRPr sz="1600">
                <a:solidFill>
                  <a:srgbClr val="91989C"/>
                </a:solidFill>
              </a:defRPr>
            </a:lvl4pPr>
            <a:lvl5pPr marL="2093913" indent="-398463">
              <a:buClr>
                <a:srgbClr val="91989C"/>
              </a:buClr>
              <a:buFont typeface="Arial" panose="020B0604020202020204" pitchFamily="34" charset="0"/>
              <a:buChar char="•"/>
              <a:defRPr sz="1600">
                <a:solidFill>
                  <a:srgbClr val="91989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 m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1944" y="1700808"/>
            <a:ext cx="6192687" cy="4680520"/>
          </a:xfrm>
        </p:spPr>
        <p:txBody>
          <a:bodyPr/>
          <a:lstStyle>
            <a:lvl1pPr marL="342900" marR="0" indent="-34290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  <a:defRPr/>
            </a:lvl1pPr>
            <a:lvl2pPr marL="814387" marR="0" indent="-342900" algn="l" defTabSz="72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107"/>
              </a:buClr>
              <a:buSzTx/>
              <a:buFont typeface="Calibri" panose="020F0502020204030204" pitchFamily="34" charset="0"/>
              <a:buChar char="→"/>
              <a:tabLst>
                <a:tab pos="360000" algn="l"/>
                <a:tab pos="720000" algn="l"/>
              </a:tabLst>
              <a:defRPr/>
            </a:lvl2pPr>
            <a:lvl3pPr marL="1304925" marR="0" indent="-395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o"/>
              <a:tabLst/>
              <a:defRPr/>
            </a:lvl3pPr>
            <a:lvl4pPr marL="1693863" marR="0" indent="-387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•"/>
              <a:tabLst/>
              <a:defRPr/>
            </a:lvl4pPr>
            <a:lvl5pPr marL="2093913" marR="0" indent="-398463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5" name="Zástupný symbol obrázku 4"/>
          <p:cNvSpPr>
            <a:spLocks noGrp="1"/>
          </p:cNvSpPr>
          <p:nvPr>
            <p:ph type="pic" sz="quarter" idx="10"/>
          </p:nvPr>
        </p:nvSpPr>
        <p:spPr>
          <a:xfrm>
            <a:off x="551864" y="1881068"/>
            <a:ext cx="4320000" cy="4320000"/>
          </a:xfrm>
          <a:prstGeom prst="ellipse">
            <a:avLst/>
          </a:prstGeom>
          <a:ln w="177800">
            <a:solidFill>
              <a:srgbClr val="3C3D40"/>
            </a:solidFill>
          </a:ln>
        </p:spPr>
        <p:txBody>
          <a:bodyPr wrap="none" anchor="ctr" anchorCtr="1"/>
          <a:lstStyle>
            <a:lvl1pPr marL="0" marR="0" indent="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Tx/>
              <a:buNone/>
              <a:tabLst>
                <a:tab pos="360000" algn="l"/>
                <a:tab pos="720000" algn="l"/>
              </a:tabLst>
              <a:defRPr lang="cs-CZ" sz="2000" noProof="0" dirty="0">
                <a:solidFill>
                  <a:srgbClr val="E06107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6213" y="764704"/>
            <a:ext cx="3768419" cy="38164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79374" y="764704"/>
            <a:ext cx="7248808" cy="561662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E061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016213" y="4647258"/>
            <a:ext cx="3768419" cy="1734070"/>
          </a:xfrm>
        </p:spPr>
        <p:txBody>
          <a:bodyPr/>
          <a:lstStyle>
            <a:lvl1pPr marL="0" indent="0">
              <a:buNone/>
              <a:defRPr sz="1400">
                <a:solidFill>
                  <a:srgbClr val="3C3D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B871-ADFC-46BB-A0E8-9505F2AA8D8C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F6B7-CE1C-4137-9254-A5D9F93862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4"/>
          <p:cNvSpPr/>
          <p:nvPr userDrawn="1"/>
        </p:nvSpPr>
        <p:spPr bwMode="auto">
          <a:xfrm>
            <a:off x="8064500" y="6308725"/>
            <a:ext cx="1079500" cy="549275"/>
          </a:xfrm>
          <a:prstGeom prst="rect">
            <a:avLst/>
          </a:prstGeom>
          <a:solidFill>
            <a:srgbClr val="3B3D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endParaRPr lang="en-GB" sz="3000" b="1">
              <a:solidFill>
                <a:srgbClr val="3B3D40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5805488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5720" y="476672"/>
            <a:ext cx="8136903" cy="2520280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5720" y="3861050"/>
            <a:ext cx="8136903" cy="172819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28BF-82CD-454C-914F-A8A9586FF3CE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BA3F-88DC-42C5-9E34-01E9C6F8A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006AE-A851-4971-813C-BB07EC6D5013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9B269-1D86-4F05-B4CD-D3634B86AA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C0C8-664A-4A82-B482-7A83353803C7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9E04-93AD-4556-9F56-883959AAB9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28D6F-0982-402C-99A2-CD1F58A1E840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6796-6020-4B42-AF22-0F5414471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A038-60FB-4EBE-B286-A06F999AEB3F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1078-26B7-4FE7-8477-11680A5848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D397-C60B-4788-BB67-2B53A39B66E2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E43B-8ACA-409C-AB23-A2B42DA81E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E825A-0570-4C38-8AB5-9A5CAB669320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41DA-5367-4832-98BE-8754BB1B87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F808-755D-4242-8B92-B3C3A9DA9E51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D827-3A03-43D3-BF8C-87B4701A8A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422E-AF23-41B2-A292-7A7F3088ECC7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FB161-CD46-44A7-828D-F759E3007C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8EE6-3FA3-4F64-8B7E-DF7B6D67920F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2B37C-44CB-4311-9539-5599441E38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68" y="4406901"/>
            <a:ext cx="11377264" cy="1345932"/>
          </a:xfrm>
        </p:spPr>
        <p:txBody>
          <a:bodyPr/>
          <a:lstStyle>
            <a:lvl1pPr algn="l">
              <a:defRPr sz="4000" b="1" cap="none" baseline="0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7368" y="2906714"/>
            <a:ext cx="11377264" cy="148240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  <a:defRPr/>
            </a:lvl1pPr>
            <a:lvl2pPr marL="814387" marR="0" indent="-342900" algn="l" defTabSz="72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107"/>
              </a:buClr>
              <a:buSzTx/>
              <a:buFont typeface="Calibri" panose="020F0502020204030204" pitchFamily="34" charset="0"/>
              <a:buChar char="→"/>
              <a:tabLst>
                <a:tab pos="360000" algn="l"/>
                <a:tab pos="720000" algn="l"/>
              </a:tabLst>
              <a:defRPr/>
            </a:lvl2pPr>
            <a:lvl3pPr marL="1304925" marR="0" indent="-395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o"/>
              <a:tabLst/>
              <a:defRPr/>
            </a:lvl3pPr>
            <a:lvl4pPr marL="1693863" marR="0" indent="-387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•"/>
              <a:tabLst/>
              <a:defRPr/>
            </a:lvl4pPr>
            <a:lvl5pPr marL="2093913" marR="0" indent="-398463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9375" y="1619250"/>
            <a:ext cx="5374991" cy="4762078"/>
          </a:xfrm>
        </p:spPr>
        <p:txBody>
          <a:bodyPr/>
          <a:lstStyle>
            <a:lvl1pPr marL="342900" marR="0" indent="-34290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  <a:defRPr sz="2400"/>
            </a:lvl1pPr>
            <a:lvl2pPr marL="814387" marR="0" indent="-342900" algn="l" defTabSz="72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107"/>
              </a:buClr>
              <a:buSzTx/>
              <a:buFont typeface="Calibri" panose="020F0502020204030204" pitchFamily="34" charset="0"/>
              <a:buChar char="→"/>
              <a:tabLst>
                <a:tab pos="360000" algn="l"/>
                <a:tab pos="720000" algn="l"/>
              </a:tabLst>
              <a:defRPr sz="2000">
                <a:solidFill>
                  <a:srgbClr val="91989C"/>
                </a:solidFill>
              </a:defRPr>
            </a:lvl2pPr>
            <a:lvl3pPr marL="1304925" indent="-395288">
              <a:buClr>
                <a:srgbClr val="91989C"/>
              </a:buClr>
              <a:buFont typeface="Arial" panose="020B0604020202020204" pitchFamily="34" charset="0"/>
              <a:buChar char="•"/>
              <a:defRPr sz="1800">
                <a:solidFill>
                  <a:srgbClr val="91989C"/>
                </a:solidFill>
              </a:defRPr>
            </a:lvl3pPr>
            <a:lvl4pPr marL="1693863" indent="-387350">
              <a:buClr>
                <a:srgbClr val="91989C"/>
              </a:buClr>
              <a:buFont typeface="Arial" panose="020B0604020202020204" pitchFamily="34" charset="0"/>
              <a:buChar char="•"/>
              <a:defRPr sz="1600">
                <a:solidFill>
                  <a:srgbClr val="91989C"/>
                </a:solidFill>
              </a:defRPr>
            </a:lvl4pPr>
            <a:lvl5pPr marL="1981200" indent="-285750">
              <a:buClr>
                <a:srgbClr val="91989C"/>
              </a:buClr>
              <a:buFont typeface="Arial" panose="020B0604020202020204" pitchFamily="34" charset="0"/>
              <a:buChar char="•"/>
              <a:defRPr sz="1600">
                <a:solidFill>
                  <a:srgbClr val="91989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4032" y="1619250"/>
            <a:ext cx="5400598" cy="4762078"/>
          </a:xfrm>
        </p:spPr>
        <p:txBody>
          <a:bodyPr/>
          <a:lstStyle>
            <a:lvl1pPr marL="342900" marR="0" indent="-34290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  <a:defRPr sz="2400"/>
            </a:lvl1pPr>
            <a:lvl2pPr marL="814387" marR="0" indent="-342900" algn="l" defTabSz="72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107"/>
              </a:buClr>
              <a:buSzTx/>
              <a:buFont typeface="Calibri" panose="020F0502020204030204" pitchFamily="34" charset="0"/>
              <a:buChar char="→"/>
              <a:tabLst>
                <a:tab pos="360000" algn="l"/>
                <a:tab pos="720000" algn="l"/>
              </a:tabLst>
              <a:defRPr sz="2000">
                <a:solidFill>
                  <a:srgbClr val="91989C"/>
                </a:solidFill>
              </a:defRPr>
            </a:lvl2pPr>
            <a:lvl3pPr marL="1195387" indent="-285750">
              <a:buClr>
                <a:srgbClr val="91989C"/>
              </a:buClr>
              <a:buFont typeface="Arial" panose="020B0604020202020204" pitchFamily="34" charset="0"/>
              <a:buChar char="•"/>
              <a:defRPr sz="1800">
                <a:solidFill>
                  <a:srgbClr val="91989C"/>
                </a:solidFill>
              </a:defRPr>
            </a:lvl3pPr>
            <a:lvl4pPr marL="1693863" indent="-387350">
              <a:buClr>
                <a:srgbClr val="91989C"/>
              </a:buClr>
              <a:buFont typeface="Arial" panose="020B0604020202020204" pitchFamily="34" charset="0"/>
              <a:buChar char="•"/>
              <a:defRPr sz="1600">
                <a:solidFill>
                  <a:srgbClr val="91989C"/>
                </a:solidFill>
              </a:defRPr>
            </a:lvl4pPr>
            <a:lvl5pPr marL="2093913" indent="-398463">
              <a:buClr>
                <a:srgbClr val="91989C"/>
              </a:buClr>
              <a:buFont typeface="Arial" panose="020B0604020202020204" pitchFamily="34" charset="0"/>
              <a:buChar char="•"/>
              <a:defRPr sz="1600">
                <a:solidFill>
                  <a:srgbClr val="91989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 m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1944" y="1700808"/>
            <a:ext cx="6192687" cy="4680520"/>
          </a:xfrm>
        </p:spPr>
        <p:txBody>
          <a:bodyPr/>
          <a:lstStyle>
            <a:lvl1pPr marL="342900" marR="0" indent="-34290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  <a:defRPr/>
            </a:lvl1pPr>
            <a:lvl2pPr marL="814387" marR="0" indent="-342900" algn="l" defTabSz="72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107"/>
              </a:buClr>
              <a:buSzTx/>
              <a:buFont typeface="Calibri" panose="020F0502020204030204" pitchFamily="34" charset="0"/>
              <a:buChar char="→"/>
              <a:tabLst>
                <a:tab pos="360000" algn="l"/>
                <a:tab pos="720000" algn="l"/>
              </a:tabLst>
              <a:defRPr/>
            </a:lvl2pPr>
            <a:lvl3pPr marL="1304925" marR="0" indent="-395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o"/>
              <a:tabLst/>
              <a:defRPr/>
            </a:lvl3pPr>
            <a:lvl4pPr marL="1693863" marR="0" indent="-387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•"/>
              <a:tabLst/>
              <a:defRPr/>
            </a:lvl4pPr>
            <a:lvl5pPr marL="2093913" marR="0" indent="-398463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DF6D27"/>
              </a:buClr>
              <a:buSzTx/>
              <a:buFontTx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5" name="Zástupný symbol obrázku 4"/>
          <p:cNvSpPr>
            <a:spLocks noGrp="1"/>
          </p:cNvSpPr>
          <p:nvPr>
            <p:ph type="pic" sz="quarter" idx="10"/>
          </p:nvPr>
        </p:nvSpPr>
        <p:spPr>
          <a:xfrm>
            <a:off x="551864" y="1881068"/>
            <a:ext cx="4320000" cy="4320000"/>
          </a:xfrm>
          <a:prstGeom prst="ellipse">
            <a:avLst/>
          </a:prstGeom>
          <a:ln w="177800">
            <a:solidFill>
              <a:srgbClr val="3C3D40"/>
            </a:solidFill>
          </a:ln>
        </p:spPr>
        <p:txBody>
          <a:bodyPr wrap="none" anchor="ctr" anchorCtr="1"/>
          <a:lstStyle>
            <a:lvl1pPr marL="0" marR="0" indent="0" algn="l" defTabSz="360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C3D40"/>
              </a:buClr>
              <a:buSzTx/>
              <a:buFontTx/>
              <a:buNone/>
              <a:tabLst>
                <a:tab pos="360000" algn="l"/>
                <a:tab pos="720000" algn="l"/>
              </a:tabLst>
              <a:defRPr lang="cs-CZ" sz="2000" noProof="0" dirty="0">
                <a:solidFill>
                  <a:srgbClr val="E06107"/>
                </a:solidFill>
              </a:defRPr>
            </a:lvl1pPr>
          </a:lstStyle>
          <a:p>
            <a:pPr lvl="0"/>
            <a:r>
              <a:rPr lang="cs-CZ" noProof="0"/>
              <a:t>Klepnutím na ikonu přidáte obrázek.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6213" y="764704"/>
            <a:ext cx="3768419" cy="38164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79374" y="764704"/>
            <a:ext cx="7248808" cy="561662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E061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016213" y="4647258"/>
            <a:ext cx="3768419" cy="1734070"/>
          </a:xfrm>
        </p:spPr>
        <p:txBody>
          <a:bodyPr/>
          <a:lstStyle>
            <a:lvl1pPr marL="0" indent="0">
              <a:buNone/>
              <a:defRPr sz="1400">
                <a:solidFill>
                  <a:srgbClr val="3C3D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5175"/>
            <a:ext cx="84788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788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189913" y="6381750"/>
            <a:ext cx="647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  <a:defRPr/>
            </a:pPr>
            <a:fld id="{1CD0ECE6-2DD4-4FDF-B79E-1DE38964FE76}" type="slidenum">
              <a:rPr lang="cs-CZ" sz="1200" b="1">
                <a:solidFill>
                  <a:srgbClr val="E06107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s-CZ" sz="900" b="1" dirty="0">
              <a:solidFill>
                <a:srgbClr val="E0610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358775" rtl="0" eaLnBrk="0" fontAlgn="base" hangingPunct="0">
        <a:spcBef>
          <a:spcPct val="20000"/>
        </a:spcBef>
        <a:spcAft>
          <a:spcPct val="0"/>
        </a:spcAft>
        <a:buClr>
          <a:srgbClr val="3C3D40"/>
        </a:buClr>
        <a:buFont typeface="Arial" charset="0"/>
        <a:buChar char="•"/>
        <a:tabLst>
          <a:tab pos="358775" algn="l"/>
          <a:tab pos="719138" algn="l"/>
        </a:tabLst>
        <a:defRPr sz="2400">
          <a:solidFill>
            <a:srgbClr val="3C3D40"/>
          </a:solidFill>
          <a:latin typeface="+mn-lt"/>
          <a:ea typeface="+mn-ea"/>
          <a:cs typeface="+mn-cs"/>
        </a:defRPr>
      </a:lvl1pPr>
      <a:lvl2pPr marL="812800" indent="-342900" algn="l" defTabSz="719138" rtl="0" eaLnBrk="0" fontAlgn="base" hangingPunct="0">
        <a:spcBef>
          <a:spcPct val="20000"/>
        </a:spcBef>
        <a:spcAft>
          <a:spcPct val="0"/>
        </a:spcAft>
        <a:buClr>
          <a:srgbClr val="E06107"/>
        </a:buClr>
        <a:buFont typeface="Calibri" pitchFamily="34" charset="0"/>
        <a:buChar char="→"/>
        <a:tabLst>
          <a:tab pos="358775" algn="l"/>
          <a:tab pos="719138" algn="l"/>
        </a:tabLst>
        <a:defRPr sz="2000">
          <a:solidFill>
            <a:srgbClr val="3C3D40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DF6D27"/>
        </a:buClr>
        <a:buChar char="o"/>
        <a:defRPr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DF6D27"/>
        </a:buClr>
        <a:buChar char="•"/>
        <a:defRPr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DF6D27"/>
        </a:buClr>
        <a:buChar char="•"/>
        <a:defRPr sz="14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DF6D27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DF6D27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DF6D27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DF6D27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5175"/>
            <a:ext cx="84788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788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189913" y="6381750"/>
            <a:ext cx="647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  <a:defRPr/>
            </a:pPr>
            <a:fld id="{DEC89324-3543-4F53-B337-BE0AAD39C575}" type="slidenum">
              <a:rPr lang="cs-CZ" sz="1200" b="1">
                <a:solidFill>
                  <a:srgbClr val="E06107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s-CZ" sz="900" b="1" dirty="0">
              <a:solidFill>
                <a:srgbClr val="E0610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06107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358775" rtl="0" eaLnBrk="0" fontAlgn="base" hangingPunct="0">
        <a:spcBef>
          <a:spcPct val="20000"/>
        </a:spcBef>
        <a:spcAft>
          <a:spcPct val="0"/>
        </a:spcAft>
        <a:buClr>
          <a:srgbClr val="3C3D40"/>
        </a:buClr>
        <a:buFont typeface="Arial" charset="0"/>
        <a:buChar char="•"/>
        <a:tabLst>
          <a:tab pos="358775" algn="l"/>
          <a:tab pos="719138" algn="l"/>
        </a:tabLst>
        <a:defRPr sz="2400">
          <a:solidFill>
            <a:srgbClr val="3C3D40"/>
          </a:solidFill>
          <a:latin typeface="+mn-lt"/>
          <a:ea typeface="+mn-ea"/>
          <a:cs typeface="+mn-cs"/>
        </a:defRPr>
      </a:lvl1pPr>
      <a:lvl2pPr marL="812800" indent="-342900" algn="l" defTabSz="719138" rtl="0" eaLnBrk="0" fontAlgn="base" hangingPunct="0">
        <a:spcBef>
          <a:spcPct val="20000"/>
        </a:spcBef>
        <a:spcAft>
          <a:spcPct val="0"/>
        </a:spcAft>
        <a:buClr>
          <a:srgbClr val="E06107"/>
        </a:buClr>
        <a:buFont typeface="Calibri" pitchFamily="34" charset="0"/>
        <a:buChar char="→"/>
        <a:tabLst>
          <a:tab pos="358775" algn="l"/>
          <a:tab pos="719138" algn="l"/>
        </a:tabLst>
        <a:defRPr sz="2000">
          <a:solidFill>
            <a:srgbClr val="3C3D40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DF6D27"/>
        </a:buClr>
        <a:buChar char="o"/>
        <a:defRPr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DF6D27"/>
        </a:buClr>
        <a:buChar char="•"/>
        <a:defRPr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DF6D27"/>
        </a:buClr>
        <a:buChar char="•"/>
        <a:defRPr sz="14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DF6D27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DF6D27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DF6D27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DF6D27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74E3EB8-BDFF-4015-AEF6-428978B54EFD}" type="datetimeFigureOut">
              <a:rPr lang="cs-CZ"/>
              <a:pPr>
                <a:defRPr/>
              </a:pPr>
              <a:t>10.12.2019</a:t>
            </a:fld>
            <a:endParaRPr lang="cs-CZ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EE3A65-A1DC-42EB-A465-37700FB188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cevysociny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26D1F9A-0747-4E59-AA48-5AC025A0954F}"/>
              </a:ext>
            </a:extLst>
          </p:cNvPr>
          <p:cNvSpPr/>
          <p:nvPr/>
        </p:nvSpPr>
        <p:spPr>
          <a:xfrm>
            <a:off x="-12155" y="2527383"/>
            <a:ext cx="9144000" cy="268095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AA172B-A2CC-43AC-A3A9-8C016C877BAF}"/>
              </a:ext>
            </a:extLst>
          </p:cNvPr>
          <p:cNvSpPr/>
          <p:nvPr/>
        </p:nvSpPr>
        <p:spPr>
          <a:xfrm>
            <a:off x="0" y="-27384"/>
            <a:ext cx="9144000" cy="235776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35841" name="Nadpis 1"/>
          <p:cNvSpPr>
            <a:spLocks noGrp="1"/>
          </p:cNvSpPr>
          <p:nvPr>
            <p:ph type="ctrTitle" idx="4294967295"/>
          </p:nvPr>
        </p:nvSpPr>
        <p:spPr>
          <a:xfrm>
            <a:off x="-180528" y="437710"/>
            <a:ext cx="6141138" cy="1406258"/>
          </a:xfrm>
        </p:spPr>
        <p:txBody>
          <a:bodyPr lIns="0" tIns="0" rIns="0" bIns="0"/>
          <a:lstStyle/>
          <a:p>
            <a:pPr eaLnBrk="1" hangingPunct="1"/>
            <a:r>
              <a:rPr lang="cs-CZ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 malých projektů</a:t>
            </a:r>
            <a:br>
              <a:rPr lang="cs-CZ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Rakousko – Česká republika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14675" y="169619"/>
            <a:ext cx="3743325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altLang="cs-CZ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ACE2DB-99C8-4D94-B465-6D4D83CF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3562476"/>
            <a:ext cx="118147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EBEC0BD-4158-4E65-8D16-57D164144B43}"/>
              </a:ext>
            </a:extLst>
          </p:cNvPr>
          <p:cNvSpPr/>
          <p:nvPr/>
        </p:nvSpPr>
        <p:spPr>
          <a:xfrm>
            <a:off x="0" y="2330381"/>
            <a:ext cx="9156154" cy="295139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842" name="Podnadpis 2"/>
          <p:cNvSpPr>
            <a:spLocks noGrp="1"/>
          </p:cNvSpPr>
          <p:nvPr>
            <p:ph type="subTitle" idx="4294967295"/>
          </p:nvPr>
        </p:nvSpPr>
        <p:spPr>
          <a:xfrm>
            <a:off x="12155" y="2852936"/>
            <a:ext cx="9131845" cy="2016224"/>
          </a:xfrm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cs-CZ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Společné setkání partnerů působících v oblasti cestovního ruchu a tematické workshopy</a:t>
            </a:r>
          </a:p>
          <a:p>
            <a:pPr marL="0" indent="0" algn="ctr">
              <a:buNone/>
            </a:pPr>
            <a:endParaRPr lang="cs-CZ" sz="8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12. prosince 2019</a:t>
            </a:r>
            <a:endParaRPr lang="en-GB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1C170A-65EA-4B49-AC2E-602B61AD2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3479" r="12137" b="3479"/>
          <a:stretch/>
        </p:blipFill>
        <p:spPr>
          <a:xfrm>
            <a:off x="5794116" y="-27384"/>
            <a:ext cx="3349884" cy="23577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340768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DD8304-6AC9-47E5-9C3D-533A6CE0A1FB}"/>
              </a:ext>
            </a:extLst>
          </p:cNvPr>
          <p:cNvSpPr/>
          <p:nvPr/>
        </p:nvSpPr>
        <p:spPr>
          <a:xfrm>
            <a:off x="-180528" y="213285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Výdaje na dopravu a ubytování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Cestovné – cestovní výlohy zaměstnanců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Ubytování – ubytování zaměstnanců na SC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Výdaje na externí odborné poradenství a služby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Externí poradci a konzultace (přednášející, účinkující apod.)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Občerstvení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Pronájem prostor a vybavení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Překlady a tlumočení, pronájem tlumočnické techniky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Ubytování – pro účastníky projektových aktivit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Přepravné - pro účastníky projektových aktivit (autobus, jízdné)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Grafické práce, tiskové práce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Inzerce, propagace</a:t>
            </a:r>
          </a:p>
          <a:p>
            <a:pPr lvl="2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Jiné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Výdaje na vybavení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max. 1.500 EUR a současně max. 30% přímých výdajů projektu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3107"/>
            <a:ext cx="6587707" cy="136732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634790" y="336558"/>
            <a:ext cx="492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Způsobilé výdaje ve FMP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BAEFF78-DECB-4CF4-B530-47F27E3BF037}"/>
              </a:ext>
            </a:extLst>
          </p:cNvPr>
          <p:cNvSpPr/>
          <p:nvPr/>
        </p:nvSpPr>
        <p:spPr>
          <a:xfrm>
            <a:off x="1002040" y="1416433"/>
            <a:ext cx="2843626" cy="69269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Přímé výdaje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B0A2F95-79AD-4EF0-8CAC-ECC207B2FAE1}"/>
              </a:ext>
            </a:extLst>
          </p:cNvPr>
          <p:cNvSpPr/>
          <p:nvPr/>
        </p:nvSpPr>
        <p:spPr>
          <a:xfrm>
            <a:off x="107801" y="1376856"/>
            <a:ext cx="756000" cy="75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251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340768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DD8304-6AC9-47E5-9C3D-533A6CE0A1FB}"/>
              </a:ext>
            </a:extLst>
          </p:cNvPr>
          <p:cNvSpPr/>
          <p:nvPr/>
        </p:nvSpPr>
        <p:spPr>
          <a:xfrm>
            <a:off x="-252536" y="2177569"/>
            <a:ext cx="8676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Personální výdaje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= 20 % celkových přímých výdajů projektu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Kancelářské a administrativní výdaje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= 15 % způsobilých personál. výdajů</a:t>
            </a:r>
          </a:p>
          <a:p>
            <a:pPr lvl="1"/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Příklad výpočtu paušálních výdajů: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3107"/>
            <a:ext cx="6587707" cy="136732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634790" y="336558"/>
            <a:ext cx="492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Způsobilé výdaje ve FMP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  <p:graphicFrame>
        <p:nvGraphicFramePr>
          <p:cNvPr id="7" name="Group 61">
            <a:extLst>
              <a:ext uri="{FF2B5EF4-FFF2-40B4-BE49-F238E27FC236}">
                <a16:creationId xmlns:a16="http://schemas.microsoft.com/office/drawing/2014/main" id="{99348EC2-EF03-492E-B9B2-6F6BD9A39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66741"/>
              </p:ext>
            </p:extLst>
          </p:nvPr>
        </p:nvGraphicFramePr>
        <p:xfrm>
          <a:off x="179512" y="3525515"/>
          <a:ext cx="8713788" cy="3215853"/>
        </p:xfrm>
        <a:graphic>
          <a:graphicData uri="http://schemas.openxmlformats.org/drawingml/2006/table">
            <a:tbl>
              <a:tblPr/>
              <a:tblGrid>
                <a:gridCol w="252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Číslo kapitoly výdajů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Kategorie výdajů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Částka v EUR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Výdaje na dopravu a ubytování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Výdaje na externí odborné poradenství </a:t>
                      </a:r>
                      <a:b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služby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6 500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Výdaje na vybavení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= 1 + 2 + 3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Přímé výdaje  celkem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= 20 % z řádku 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Personální výdaje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= 15 % z řádku 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Kancelářské a administrativní výdaje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=  4 + 5 + 6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Celkové výdaje projektu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12 300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610D1BC0-D3FD-4CA5-88DC-365069038450}"/>
              </a:ext>
            </a:extLst>
          </p:cNvPr>
          <p:cNvSpPr/>
          <p:nvPr/>
        </p:nvSpPr>
        <p:spPr>
          <a:xfrm>
            <a:off x="1002040" y="1416433"/>
            <a:ext cx="2843626" cy="69269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Paušální výdaje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59999C8-7189-459B-88C0-A438E3FB9AD8}"/>
              </a:ext>
            </a:extLst>
          </p:cNvPr>
          <p:cNvSpPr/>
          <p:nvPr/>
        </p:nvSpPr>
        <p:spPr>
          <a:xfrm>
            <a:off x="107801" y="1376856"/>
            <a:ext cx="756000" cy="75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67682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E3AFCD-063D-4B67-B052-1C16769740FD}"/>
              </a:ext>
            </a:extLst>
          </p:cNvPr>
          <p:cNvSpPr/>
          <p:nvPr/>
        </p:nvSpPr>
        <p:spPr>
          <a:xfrm>
            <a:off x="1" y="1340768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13299D-D60C-4D57-ACCD-59920A99E3DB}"/>
              </a:ext>
            </a:extLst>
          </p:cNvPr>
          <p:cNvSpPr/>
          <p:nvPr/>
        </p:nvSpPr>
        <p:spPr>
          <a:xfrm>
            <a:off x="0" y="-27384"/>
            <a:ext cx="6587707" cy="136732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1AD215-DA2E-49C2-ABDE-64168EB27DB3}"/>
              </a:ext>
            </a:extLst>
          </p:cNvPr>
          <p:cNvSpPr/>
          <p:nvPr/>
        </p:nvSpPr>
        <p:spPr>
          <a:xfrm>
            <a:off x="1903451" y="336558"/>
            <a:ext cx="2812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Výše podpory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7AD2CD-B697-4071-A7BC-A7A8CE48C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C9F9EE1-36F3-47F8-9C3E-C3146952975A}"/>
              </a:ext>
            </a:extLst>
          </p:cNvPr>
          <p:cNvSpPr txBox="1">
            <a:spLocks/>
          </p:cNvSpPr>
          <p:nvPr/>
        </p:nvSpPr>
        <p:spPr bwMode="auto">
          <a:xfrm>
            <a:off x="323528" y="2465189"/>
            <a:ext cx="8496300" cy="305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Příspěvek z EFRR:</a:t>
            </a:r>
            <a:r>
              <a:rPr lang="cs-CZ" sz="2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85% z celkových způsobilých výdajů</a:t>
            </a:r>
            <a:b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2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Výše dotace: </a:t>
            </a:r>
            <a:r>
              <a:rPr lang="cs-CZ" sz="2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min. 3 000 EUR - max. 20 000 EUR</a:t>
            </a:r>
            <a:br>
              <a:rPr lang="cs-CZ" sz="2600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26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Minimální výše celkových uznatelných výdajů:</a:t>
            </a:r>
            <a:r>
              <a:rPr lang="cs-CZ" sz="2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3.530 EUR</a:t>
            </a:r>
            <a:br>
              <a:rPr lang="cs-CZ" sz="2600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26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Maximální výše celkových uznatelných výdajů: </a:t>
            </a:r>
            <a:r>
              <a:rPr lang="cs-CZ" sz="2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23.530 EUR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b="1" kern="0" dirty="0"/>
          </a:p>
        </p:txBody>
      </p:sp>
    </p:spTree>
    <p:extLst>
      <p:ext uri="{BB962C8B-B14F-4D97-AF65-F5344CB8AC3E}">
        <p14:creationId xmlns:p14="http://schemas.microsoft.com/office/powerpoint/2010/main" val="400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E3AFCD-063D-4B67-B052-1C16769740FD}"/>
              </a:ext>
            </a:extLst>
          </p:cNvPr>
          <p:cNvSpPr/>
          <p:nvPr/>
        </p:nvSpPr>
        <p:spPr>
          <a:xfrm>
            <a:off x="-36512" y="1339940"/>
            <a:ext cx="9180512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13299D-D60C-4D57-ACCD-59920A99E3DB}"/>
              </a:ext>
            </a:extLst>
          </p:cNvPr>
          <p:cNvSpPr/>
          <p:nvPr/>
        </p:nvSpPr>
        <p:spPr>
          <a:xfrm>
            <a:off x="0" y="-27384"/>
            <a:ext cx="6587707" cy="136732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1AD215-DA2E-49C2-ABDE-64168EB27DB3}"/>
              </a:ext>
            </a:extLst>
          </p:cNvPr>
          <p:cNvSpPr/>
          <p:nvPr/>
        </p:nvSpPr>
        <p:spPr>
          <a:xfrm>
            <a:off x="1151653" y="336558"/>
            <a:ext cx="4212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Financování projektu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7AD2CD-B697-4071-A7BC-A7A8CE48C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3111C94-DEE4-4EF8-A436-808510D52267}"/>
              </a:ext>
            </a:extLst>
          </p:cNvPr>
          <p:cNvSpPr/>
          <p:nvPr/>
        </p:nvSpPr>
        <p:spPr>
          <a:xfrm>
            <a:off x="611560" y="2350213"/>
            <a:ext cx="71287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Wingdings" panose="05000000000000000000" pitchFamily="2" charset="2"/>
              <a:buChar char="§"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Žadatel musí předfinancovat celý projekt </a:t>
            </a:r>
            <a:b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 vlastních zdrojů.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Nejsou možné průběžné ani zálohové platby.  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Dotace je vyplacena na základě skutečně vynaložených zkontrolovaných a uznaných výdajů po ukončení projektu.</a:t>
            </a:r>
          </a:p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388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5"/>
            <a:ext cx="6587707" cy="1412089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379094"/>
            <a:ext cx="9144000" cy="546723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DD8304-6AC9-47E5-9C3D-533A6CE0A1FB}"/>
              </a:ext>
            </a:extLst>
          </p:cNvPr>
          <p:cNvSpPr/>
          <p:nvPr/>
        </p:nvSpPr>
        <p:spPr>
          <a:xfrm>
            <a:off x="107504" y="1545461"/>
            <a:ext cx="903649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587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8775" algn="l"/>
                <a:tab pos="719138" algn="l"/>
              </a:tabLst>
            </a:pP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  Konzultace před podáním žádosti (osobně, e-mailem)</a:t>
            </a:r>
          </a:p>
          <a:p>
            <a:pPr marL="457200" indent="-457200" defTabSz="3587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8775" algn="l"/>
                <a:tab pos="719138" algn="l"/>
              </a:tabLst>
            </a:pP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Předložení projektové žádosti</a:t>
            </a:r>
          </a:p>
          <a:p>
            <a:pPr marL="457200" indent="-457200" defTabSz="3587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8775" algn="l"/>
                <a:tab pos="719138" algn="l"/>
              </a:tabLst>
            </a:pP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Registrace projektové žádosti</a:t>
            </a:r>
          </a:p>
          <a:p>
            <a:pPr marL="457200" indent="-457200" defTabSz="3587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8775" algn="l"/>
                <a:tab pos="719138" algn="l"/>
              </a:tabLst>
            </a:pP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Kontrola a hodnocení projektové žádosti</a:t>
            </a:r>
          </a:p>
          <a:p>
            <a:pPr marL="457200" indent="-457200" defTabSz="3587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8775" algn="l"/>
                <a:tab pos="719138" algn="l"/>
              </a:tabLst>
            </a:pP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Rozhodování o přijetí projektu k financování</a:t>
            </a:r>
          </a:p>
          <a:p>
            <a:pPr marL="457200" indent="-457200" defTabSz="3587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8775" algn="l"/>
                <a:tab pos="719138" algn="l"/>
              </a:tabLst>
            </a:pP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Realizace</a:t>
            </a:r>
          </a:p>
          <a:p>
            <a:pPr marL="457200" indent="-457200" defTabSz="3587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8775" algn="l"/>
                <a:tab pos="719138" algn="l"/>
              </a:tabLst>
            </a:pP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Ukončení projektu, jeho vyúčtování, kontrola a proplacení</a:t>
            </a:r>
          </a:p>
          <a:p>
            <a:pPr marL="457200" indent="-457200" defTabSz="3587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8775" algn="l"/>
                <a:tab pos="719138" algn="l"/>
              </a:tabLst>
            </a:pP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Kontrola udržitelnosti projektu</a:t>
            </a:r>
          </a:p>
          <a:p>
            <a:pPr defTabSz="358775">
              <a:spcBef>
                <a:spcPts val="1200"/>
              </a:spcBef>
              <a:tabLst>
                <a:tab pos="358775" algn="l"/>
                <a:tab pos="719138" algn="l"/>
              </a:tabLst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8775">
              <a:spcBef>
                <a:spcPts val="1200"/>
              </a:spcBef>
              <a:tabLst>
                <a:tab pos="358775" algn="l"/>
                <a:tab pos="719138" algn="l"/>
              </a:tabLst>
            </a:pPr>
            <a:r>
              <a:rPr lang="cs-CZ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Všechny dokumenty a metodiky jsou na www.obcevysociny.cz</a:t>
            </a:r>
            <a:endParaRPr lang="cs-CZ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543422" y="336558"/>
            <a:ext cx="3532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Projektový cyklus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340768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DD8304-6AC9-47E5-9C3D-533A6CE0A1FB}"/>
              </a:ext>
            </a:extLst>
          </p:cNvPr>
          <p:cNvSpPr/>
          <p:nvPr/>
        </p:nvSpPr>
        <p:spPr>
          <a:xfrm>
            <a:off x="251520" y="1448124"/>
            <a:ext cx="8892479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4"/>
            <a:ext cx="6587707" cy="1373762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190960" y="332656"/>
            <a:ext cx="4317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Důležité termíny FMP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DA06505-284D-4AF2-9CAD-8F231F6106C8}"/>
              </a:ext>
            </a:extLst>
          </p:cNvPr>
          <p:cNvSpPr/>
          <p:nvPr/>
        </p:nvSpPr>
        <p:spPr>
          <a:xfrm>
            <a:off x="431540" y="1702549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b" hangingPunct="1">
              <a:buFontTx/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 FMP je vyhlášena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průběžná výzva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sestávající 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 jednotlivých kol, pro která je určen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termín uzávěrky sběru projektových žádostí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RMV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který o podpoře projektů rozhoduje.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5472770-5583-4B77-8CDB-E57E95503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33904"/>
              </p:ext>
            </p:extLst>
          </p:nvPr>
        </p:nvGraphicFramePr>
        <p:xfrm>
          <a:off x="539552" y="3861048"/>
          <a:ext cx="8064896" cy="224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984">
                  <a:extLst>
                    <a:ext uri="{9D8B030D-6E8A-4147-A177-3AD203B41FA5}">
                      <a16:colId xmlns:a16="http://schemas.microsoft.com/office/drawing/2014/main" val="2156311950"/>
                    </a:ext>
                  </a:extLst>
                </a:gridCol>
                <a:gridCol w="2914912">
                  <a:extLst>
                    <a:ext uri="{9D8B030D-6E8A-4147-A177-3AD203B41FA5}">
                      <a16:colId xmlns:a16="http://schemas.microsoft.com/office/drawing/2014/main" val="3329602687"/>
                    </a:ext>
                  </a:extLst>
                </a:gridCol>
              </a:tblGrid>
              <a:tr h="560739">
                <a:tc>
                  <a:txBody>
                    <a:bodyPr/>
                    <a:lstStyle/>
                    <a:p>
                      <a:pPr algn="ctr"/>
                      <a:r>
                        <a:rPr lang="cs-CZ" sz="2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Akce</a:t>
                      </a:r>
                    </a:p>
                  </a:txBody>
                  <a:tcPr marL="88224" marR="88224" marT="44110" marB="44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Termín</a:t>
                      </a:r>
                    </a:p>
                  </a:txBody>
                  <a:tcPr marL="88224" marR="88224" marT="44110" marB="44110" anchor="ctr"/>
                </a:tc>
                <a:extLst>
                  <a:ext uri="{0D108BD9-81ED-4DB2-BD59-A6C34878D82A}">
                    <a16:rowId xmlns:a16="http://schemas.microsoft.com/office/drawing/2014/main" val="1520718872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pPr algn="l"/>
                      <a:r>
                        <a:rPr lang="cs-CZ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Vyhlášení FMP</a:t>
                      </a:r>
                    </a:p>
                  </a:txBody>
                  <a:tcPr marL="88224" marR="88224" marT="44110" marB="4411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14. 6. 2017</a:t>
                      </a:r>
                    </a:p>
                  </a:txBody>
                  <a:tcPr marL="88224" marR="88224" marT="44110" marB="44110" anchor="ctr"/>
                </a:tc>
                <a:extLst>
                  <a:ext uri="{0D108BD9-81ED-4DB2-BD59-A6C34878D82A}">
                    <a16:rowId xmlns:a16="http://schemas.microsoft.com/office/drawing/2014/main" val="2208990946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 uzávěrka sběru žádostí</a:t>
                      </a:r>
                    </a:p>
                  </a:txBody>
                  <a:tcPr marL="88224" marR="88224" marT="44110" marB="44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březen 2020</a:t>
                      </a:r>
                    </a:p>
                  </a:txBody>
                  <a:tcPr marL="88224" marR="88224" marT="44110" marB="44110" anchor="ctr"/>
                </a:tc>
                <a:extLst>
                  <a:ext uri="{0D108BD9-81ED-4DB2-BD59-A6C34878D82A}">
                    <a16:rowId xmlns:a16="http://schemas.microsoft.com/office/drawing/2014/main" val="2654536091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 RMV JM-VY-DR</a:t>
                      </a:r>
                    </a:p>
                  </a:txBody>
                  <a:tcPr marL="88224" marR="88224" marT="44110" marB="44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květen 2020</a:t>
                      </a:r>
                    </a:p>
                  </a:txBody>
                  <a:tcPr marL="88224" marR="88224" marT="44110" marB="44110" anchor="ctr"/>
                </a:tc>
                <a:extLst>
                  <a:ext uri="{0D108BD9-81ED-4DB2-BD59-A6C34878D82A}">
                    <a16:rowId xmlns:a16="http://schemas.microsoft.com/office/drawing/2014/main" val="148577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29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26D1F9A-0747-4E59-AA48-5AC025A0954F}"/>
              </a:ext>
            </a:extLst>
          </p:cNvPr>
          <p:cNvSpPr/>
          <p:nvPr/>
        </p:nvSpPr>
        <p:spPr>
          <a:xfrm>
            <a:off x="-36512" y="1844824"/>
            <a:ext cx="9180512" cy="50131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AA172B-A2CC-43AC-A3A9-8C016C877BAF}"/>
              </a:ext>
            </a:extLst>
          </p:cNvPr>
          <p:cNvSpPr/>
          <p:nvPr/>
        </p:nvSpPr>
        <p:spPr>
          <a:xfrm>
            <a:off x="-36512" y="1844824"/>
            <a:ext cx="9180512" cy="237626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35841" name="Nadpis 1"/>
          <p:cNvSpPr>
            <a:spLocks noGrp="1"/>
          </p:cNvSpPr>
          <p:nvPr>
            <p:ph type="ctrTitle" idx="4294967295"/>
          </p:nvPr>
        </p:nvSpPr>
        <p:spPr>
          <a:xfrm>
            <a:off x="-36512" y="2309918"/>
            <a:ext cx="9180512" cy="1406258"/>
          </a:xfrm>
        </p:spPr>
        <p:txBody>
          <a:bodyPr lIns="0" tIns="0" rIns="0" bIns="0"/>
          <a:lstStyle/>
          <a:p>
            <a:pPr eaLnBrk="1" hangingPunct="1"/>
            <a:r>
              <a:rPr lang="cs-CZ" sz="3200" b="1" dirty="0">
                <a:solidFill>
                  <a:schemeClr val="tx1"/>
                </a:solidFill>
              </a:rPr>
              <a:t>Podpořené projekty z oblasti cestovního ruchu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14675" y="2041827"/>
            <a:ext cx="3743325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altLang="cs-CZ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ACE2DB-99C8-4D94-B465-6D4D83CF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5434684"/>
            <a:ext cx="118147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317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F5848287-9CA5-43D9-BC6F-652A64582F3B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0"/>
            <a:ext cx="6587707" cy="1772815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619672" y="961564"/>
            <a:ext cx="326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Mrkvancobraní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A73193E-4C45-4CEA-B8FB-565F7AAABA15}"/>
              </a:ext>
            </a:extLst>
          </p:cNvPr>
          <p:cNvSpPr/>
          <p:nvPr/>
        </p:nvSpPr>
        <p:spPr>
          <a:xfrm>
            <a:off x="1259632" y="2002066"/>
            <a:ext cx="2050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Město Polná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F977540-BA32-4049-922D-6F3A2582B363}"/>
              </a:ext>
            </a:extLst>
          </p:cNvPr>
          <p:cNvSpPr/>
          <p:nvPr/>
        </p:nvSpPr>
        <p:spPr>
          <a:xfrm>
            <a:off x="4559555" y="1834250"/>
            <a:ext cx="38288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Förderverein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Kürbifest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Retz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Land"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-14382"/>
            <a:ext cx="6587706" cy="717420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598EC6E-8A13-4C56-BCC0-530F0E6EAA58}"/>
              </a:ext>
            </a:extLst>
          </p:cNvPr>
          <p:cNvSpPr/>
          <p:nvPr/>
        </p:nvSpPr>
        <p:spPr>
          <a:xfrm>
            <a:off x="-7986" y="5181240"/>
            <a:ext cx="9151985" cy="170414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8CC44D0-ACA8-4F32-98A3-2D6507549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60329"/>
            <a:ext cx="1734106" cy="198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EFAD04C-D6B3-4FFA-8CC2-EE7960B26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48868"/>
            <a:ext cx="1692361" cy="199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9A72B9CD-E315-4979-B9B3-D85AEB771882}"/>
              </a:ext>
            </a:extLst>
          </p:cNvPr>
          <p:cNvSpPr/>
          <p:nvPr/>
        </p:nvSpPr>
        <p:spPr>
          <a:xfrm>
            <a:off x="136917" y="5373216"/>
            <a:ext cx="9018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Výstupy projektu: </a:t>
            </a:r>
          </a:p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CZ: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festival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Mrkvancobraní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AT: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Kürbisfest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(dýňové slavnosti)</a:t>
            </a:r>
          </a:p>
        </p:txBody>
      </p:sp>
    </p:spTree>
    <p:extLst>
      <p:ext uri="{BB962C8B-B14F-4D97-AF65-F5344CB8AC3E}">
        <p14:creationId xmlns:p14="http://schemas.microsoft.com/office/powerpoint/2010/main" val="50646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4"/>
            <a:ext cx="6587707" cy="1805810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619672" y="961564"/>
            <a:ext cx="326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Mrkvancobraní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-27385"/>
            <a:ext cx="6587706" cy="730423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pic>
        <p:nvPicPr>
          <p:cNvPr id="3074" name="Picture 2" descr="DSCN5182">
            <a:extLst>
              <a:ext uri="{FF2B5EF4-FFF2-40B4-BE49-F238E27FC236}">
                <a16:creationId xmlns:a16="http://schemas.microsoft.com/office/drawing/2014/main" id="{09BBE25F-DD9E-496D-B38D-DB2330118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 bwMode="auto">
          <a:xfrm>
            <a:off x="1140300" y="2027415"/>
            <a:ext cx="6863400" cy="45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07C2F4F6-03AC-4E01-891B-043F796C087C}"/>
              </a:ext>
            </a:extLst>
          </p:cNvPr>
          <p:cNvSpPr/>
          <p:nvPr/>
        </p:nvSpPr>
        <p:spPr>
          <a:xfrm>
            <a:off x="1141440" y="5954057"/>
            <a:ext cx="6861117" cy="650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CF327A4-2D87-4831-8441-3052AA1BCCDE}"/>
              </a:ext>
            </a:extLst>
          </p:cNvPr>
          <p:cNvSpPr/>
          <p:nvPr/>
        </p:nvSpPr>
        <p:spPr>
          <a:xfrm>
            <a:off x="1141441" y="6019052"/>
            <a:ext cx="68611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festival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Mrkvancobraní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Polná</a:t>
            </a:r>
          </a:p>
        </p:txBody>
      </p:sp>
    </p:spTree>
    <p:extLst>
      <p:ext uri="{BB962C8B-B14F-4D97-AF65-F5344CB8AC3E}">
        <p14:creationId xmlns:p14="http://schemas.microsoft.com/office/powerpoint/2010/main" val="205009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4"/>
            <a:ext cx="6587707" cy="1805810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619672" y="961564"/>
            <a:ext cx="326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Mrkvancobraní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-27385"/>
            <a:ext cx="6587706" cy="730423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pic>
        <p:nvPicPr>
          <p:cNvPr id="4098" name="Picture 2" descr="IMG_20181028_143010">
            <a:extLst>
              <a:ext uri="{FF2B5EF4-FFF2-40B4-BE49-F238E27FC236}">
                <a16:creationId xmlns:a16="http://schemas.microsoft.com/office/drawing/2014/main" id="{F4F3A2D2-897C-4E77-9E31-741430C2E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 b="5313"/>
          <a:stretch/>
        </p:blipFill>
        <p:spPr bwMode="auto">
          <a:xfrm>
            <a:off x="1139157" y="2021771"/>
            <a:ext cx="6863400" cy="45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EBD6CEA-B53F-4906-B060-EA9D03B35DE4}"/>
              </a:ext>
            </a:extLst>
          </p:cNvPr>
          <p:cNvSpPr/>
          <p:nvPr/>
        </p:nvSpPr>
        <p:spPr>
          <a:xfrm>
            <a:off x="1141440" y="5954057"/>
            <a:ext cx="6861117" cy="650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29C46E6-379B-467E-8ED4-3ED3804AFC92}"/>
              </a:ext>
            </a:extLst>
          </p:cNvPr>
          <p:cNvSpPr/>
          <p:nvPr/>
        </p:nvSpPr>
        <p:spPr>
          <a:xfrm>
            <a:off x="1141441" y="6019052"/>
            <a:ext cx="68611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festival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Kürbisfest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Retz</a:t>
            </a:r>
            <a:endParaRPr lang="cs-CZ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9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E3AFCD-063D-4B67-B052-1C16769740FD}"/>
              </a:ext>
            </a:extLst>
          </p:cNvPr>
          <p:cNvSpPr/>
          <p:nvPr/>
        </p:nvSpPr>
        <p:spPr>
          <a:xfrm>
            <a:off x="1" y="1352441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13299D-D60C-4D57-ACCD-59920A99E3DB}"/>
              </a:ext>
            </a:extLst>
          </p:cNvPr>
          <p:cNvSpPr/>
          <p:nvPr/>
        </p:nvSpPr>
        <p:spPr>
          <a:xfrm>
            <a:off x="0" y="-27385"/>
            <a:ext cx="6587707" cy="1379825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1AD215-DA2E-49C2-ABDE-64168EB27DB3}"/>
              </a:ext>
            </a:extLst>
          </p:cNvPr>
          <p:cNvSpPr/>
          <p:nvPr/>
        </p:nvSpPr>
        <p:spPr>
          <a:xfrm>
            <a:off x="359532" y="336558"/>
            <a:ext cx="5602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Fond malých projektů (FMP)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00DB8F1-D1DC-4328-A94B-BC0A99A765E3}"/>
              </a:ext>
            </a:extLst>
          </p:cNvPr>
          <p:cNvSpPr/>
          <p:nvPr/>
        </p:nvSpPr>
        <p:spPr>
          <a:xfrm>
            <a:off x="251520" y="1593151"/>
            <a:ext cx="8784976" cy="496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součástí programu INTERREG V-A Rakousko – ČR</a:t>
            </a:r>
          </a:p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určen pro česko-rakouský příhraniční region</a:t>
            </a:r>
          </a:p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nástroj pro podporu menších přeshraničních projektů</a:t>
            </a:r>
          </a:p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alokace pro Vysočinu do roku 2022 – 1 057 705 € (cca 27 mil. Kč) (899 049,25 € ERDF)</a:t>
            </a:r>
          </a:p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Nyní smluvně zavázáno 50 % alokace, pokud budou schváleny všechny projekty 8 kola, bude zavázáno 66 %.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7AD2CD-B697-4071-A7BC-A7A8CE48C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F5848287-9CA5-43D9-BC6F-652A64582F3B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0"/>
            <a:ext cx="6587707" cy="1772816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884561" y="789848"/>
            <a:ext cx="49266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Historie bez hranic 1099 – 2019,</a:t>
            </a:r>
          </a:p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Historické slavnosti v Telči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A73193E-4C45-4CEA-B8FB-565F7AAABA15}"/>
              </a:ext>
            </a:extLst>
          </p:cNvPr>
          <p:cNvSpPr/>
          <p:nvPr/>
        </p:nvSpPr>
        <p:spPr>
          <a:xfrm>
            <a:off x="1297816" y="2002066"/>
            <a:ext cx="178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Město Telč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F977540-BA32-4049-922D-6F3A2582B363}"/>
              </a:ext>
            </a:extLst>
          </p:cNvPr>
          <p:cNvSpPr/>
          <p:nvPr/>
        </p:nvSpPr>
        <p:spPr>
          <a:xfrm>
            <a:off x="4057180" y="2011550"/>
            <a:ext cx="4691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Stadt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Waidhofen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Thaya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-27385"/>
            <a:ext cx="6587706" cy="730423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598EC6E-8A13-4C56-BCC0-530F0E6EAA58}"/>
              </a:ext>
            </a:extLst>
          </p:cNvPr>
          <p:cNvSpPr/>
          <p:nvPr/>
        </p:nvSpPr>
        <p:spPr>
          <a:xfrm>
            <a:off x="-7986" y="4909359"/>
            <a:ext cx="9151985" cy="1955292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8CC44D0-ACA8-4F32-98A3-2D6507549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816" y="2802780"/>
            <a:ext cx="1734106" cy="195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EFAD04C-D6B3-4FFA-8CC2-EE7960B26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5176" y="2802780"/>
            <a:ext cx="1955292" cy="195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B944B953-6882-4226-98C5-27AE46B89A68}"/>
              </a:ext>
            </a:extLst>
          </p:cNvPr>
          <p:cNvSpPr/>
          <p:nvPr/>
        </p:nvSpPr>
        <p:spPr>
          <a:xfrm>
            <a:off x="142250" y="4941168"/>
            <a:ext cx="87240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Výstupy projektu: </a:t>
            </a: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CZ: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dvoudenní Historické slavnosti v Telči (divadelní představení, kapely, hudebníci, šermíři; Privilegované, uniformované a ozbrojené sbory občanů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Waidhofenu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Thaya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CZ, AT: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výstava „Historie bez hranic“</a:t>
            </a:r>
          </a:p>
        </p:txBody>
      </p:sp>
    </p:spTree>
    <p:extLst>
      <p:ext uri="{BB962C8B-B14F-4D97-AF65-F5344CB8AC3E}">
        <p14:creationId xmlns:p14="http://schemas.microsoft.com/office/powerpoint/2010/main" val="252572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4"/>
            <a:ext cx="6587707" cy="1805810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-27385"/>
            <a:ext cx="6587706" cy="730423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BBE25F-DD9E-496D-B38D-DB2330118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5556" r="8234" b="13976"/>
          <a:stretch/>
        </p:blipFill>
        <p:spPr bwMode="auto">
          <a:xfrm>
            <a:off x="1140300" y="2034528"/>
            <a:ext cx="6863400" cy="45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D4FDF43-F679-4447-8B63-BA270720AF3F}"/>
              </a:ext>
            </a:extLst>
          </p:cNvPr>
          <p:cNvSpPr/>
          <p:nvPr/>
        </p:nvSpPr>
        <p:spPr>
          <a:xfrm>
            <a:off x="884561" y="789848"/>
            <a:ext cx="49266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Historie bez hranic 1099 – 2019,</a:t>
            </a:r>
          </a:p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Historické slavnosti v Telči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66A7574-C655-47AC-A137-68182F77CEE2}"/>
              </a:ext>
            </a:extLst>
          </p:cNvPr>
          <p:cNvSpPr/>
          <p:nvPr/>
        </p:nvSpPr>
        <p:spPr>
          <a:xfrm>
            <a:off x="1141440" y="5954057"/>
            <a:ext cx="6861117" cy="650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659F180-237F-48E3-9AEB-89E0978B0FE0}"/>
              </a:ext>
            </a:extLst>
          </p:cNvPr>
          <p:cNvSpPr/>
          <p:nvPr/>
        </p:nvSpPr>
        <p:spPr>
          <a:xfrm>
            <a:off x="1141441" y="6019052"/>
            <a:ext cx="68611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Historické slavnosti Zachariáše z Hradce a Kateřiny z Valdštejna</a:t>
            </a:r>
          </a:p>
        </p:txBody>
      </p:sp>
    </p:spTree>
    <p:extLst>
      <p:ext uri="{BB962C8B-B14F-4D97-AF65-F5344CB8AC3E}">
        <p14:creationId xmlns:p14="http://schemas.microsoft.com/office/powerpoint/2010/main" val="57463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4"/>
            <a:ext cx="6587707" cy="1805810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-27385"/>
            <a:ext cx="6587706" cy="730423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F3A2D2-897C-4E77-9E31-741430C2E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 bwMode="auto">
          <a:xfrm>
            <a:off x="1140300" y="2060848"/>
            <a:ext cx="6863400" cy="45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C2D095C1-C832-4ABF-A569-BBBBA6C8998B}"/>
              </a:ext>
            </a:extLst>
          </p:cNvPr>
          <p:cNvSpPr/>
          <p:nvPr/>
        </p:nvSpPr>
        <p:spPr>
          <a:xfrm>
            <a:off x="884561" y="789848"/>
            <a:ext cx="49266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Historie bez hranic 1099 – 2019,</a:t>
            </a:r>
          </a:p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Historické slavnosti v Telči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3C08690-6146-4EB9-97FF-9BB159B006C2}"/>
              </a:ext>
            </a:extLst>
          </p:cNvPr>
          <p:cNvSpPr/>
          <p:nvPr/>
        </p:nvSpPr>
        <p:spPr>
          <a:xfrm>
            <a:off x="1141440" y="5954057"/>
            <a:ext cx="6861117" cy="650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D5B9E94-C076-4DC8-8FD7-3AB29411E0F8}"/>
              </a:ext>
            </a:extLst>
          </p:cNvPr>
          <p:cNvSpPr/>
          <p:nvPr/>
        </p:nvSpPr>
        <p:spPr>
          <a:xfrm>
            <a:off x="1141441" y="6019052"/>
            <a:ext cx="68611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Výstava „Historie bez hranic“</a:t>
            </a:r>
          </a:p>
        </p:txBody>
      </p:sp>
    </p:spTree>
    <p:extLst>
      <p:ext uri="{BB962C8B-B14F-4D97-AF65-F5344CB8AC3E}">
        <p14:creationId xmlns:p14="http://schemas.microsoft.com/office/powerpoint/2010/main" val="216181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7908A899-1E19-4A27-B5EC-39DEE5A92352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4"/>
            <a:ext cx="6587707" cy="1805810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54431" y="762825"/>
            <a:ext cx="63282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115 let trati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Schwarzenau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-Slavonice-Telč, </a:t>
            </a:r>
            <a:b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let trati Kostelec-Telč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A73193E-4C45-4CEA-B8FB-565F7AAABA15}"/>
              </a:ext>
            </a:extLst>
          </p:cNvPr>
          <p:cNvSpPr/>
          <p:nvPr/>
        </p:nvSpPr>
        <p:spPr>
          <a:xfrm>
            <a:off x="693212" y="2173507"/>
            <a:ext cx="293567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Společnost</a:t>
            </a:r>
          </a:p>
          <a:p>
            <a:pPr algn="ctr"/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telčské místní dráhy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-27385"/>
            <a:ext cx="6587706" cy="730423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598EC6E-8A13-4C56-BCC0-530F0E6EAA58}"/>
              </a:ext>
            </a:extLst>
          </p:cNvPr>
          <p:cNvSpPr/>
          <p:nvPr/>
        </p:nvSpPr>
        <p:spPr>
          <a:xfrm>
            <a:off x="-32083" y="4958716"/>
            <a:ext cx="9194812" cy="189928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95DE798-2E81-4B3B-BEBF-4555A3236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84" y="3243805"/>
            <a:ext cx="2233130" cy="145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FE9D6FD-0F3B-468F-8B9F-448320F3A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77" y="3133631"/>
            <a:ext cx="2351109" cy="166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280082F-5353-48EB-B0B5-8A0D8A47970F}"/>
              </a:ext>
            </a:extLst>
          </p:cNvPr>
          <p:cNvSpPr/>
          <p:nvPr/>
        </p:nvSpPr>
        <p:spPr>
          <a:xfrm>
            <a:off x="4829476" y="2373561"/>
            <a:ext cx="36213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Zukunftsraum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Thayaland</a:t>
            </a:r>
            <a:endParaRPr lang="cs-CZ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034E8F7-408A-4174-B0F4-463684062BFF}"/>
              </a:ext>
            </a:extLst>
          </p:cNvPr>
          <p:cNvSpPr/>
          <p:nvPr/>
        </p:nvSpPr>
        <p:spPr>
          <a:xfrm>
            <a:off x="154431" y="4958716"/>
            <a:ext cx="8724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Výstupy projektu: </a:t>
            </a: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CZ: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jízdy parním vlakem s doprovodným programem na nádražích, historická publikace o železniční trati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AT: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cyklojízda po cyklostezce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Thayarunde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terénní výstava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historii železniční tratě</a:t>
            </a:r>
          </a:p>
        </p:txBody>
      </p:sp>
    </p:spTree>
    <p:extLst>
      <p:ext uri="{BB962C8B-B14F-4D97-AF65-F5344CB8AC3E}">
        <p14:creationId xmlns:p14="http://schemas.microsoft.com/office/powerpoint/2010/main" val="1320201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7908A899-1E19-4A27-B5EC-39DEE5A92352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0"/>
            <a:ext cx="6587707" cy="1772815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54431" y="762825"/>
            <a:ext cx="63282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115 let trati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Schwarzenau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-Slavonice-Telč, </a:t>
            </a:r>
            <a:b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let trati Kostelec-Telč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0"/>
            <a:ext cx="6587706" cy="703038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09027F-F673-47E1-9A2C-6889D5617D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-798" r="34598" b="11910"/>
          <a:stretch/>
        </p:blipFill>
        <p:spPr>
          <a:xfrm rot="5400000">
            <a:off x="2284197" y="824827"/>
            <a:ext cx="4575600" cy="695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9E9596C-2A79-4B78-AD01-17B3DCF2025B}"/>
              </a:ext>
            </a:extLst>
          </p:cNvPr>
          <p:cNvSpPr/>
          <p:nvPr/>
        </p:nvSpPr>
        <p:spPr>
          <a:xfrm>
            <a:off x="1092522" y="5954057"/>
            <a:ext cx="6884212" cy="650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891459D-F670-4D3F-B13B-AAD197A15B74}"/>
              </a:ext>
            </a:extLst>
          </p:cNvPr>
          <p:cNvSpPr/>
          <p:nvPr/>
        </p:nvSpPr>
        <p:spPr>
          <a:xfrm>
            <a:off x="1141441" y="6019052"/>
            <a:ext cx="68611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Jízdy parním vlakem</a:t>
            </a:r>
          </a:p>
        </p:txBody>
      </p:sp>
    </p:spTree>
    <p:extLst>
      <p:ext uri="{BB962C8B-B14F-4D97-AF65-F5344CB8AC3E}">
        <p14:creationId xmlns:p14="http://schemas.microsoft.com/office/powerpoint/2010/main" val="407006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7908A899-1E19-4A27-B5EC-39DEE5A92352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0"/>
            <a:ext cx="6587707" cy="1772815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54431" y="762825"/>
            <a:ext cx="63282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115 let trati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Schwarzenau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-Slavonice-Telč, </a:t>
            </a:r>
            <a:b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let trati Kostelec-Telč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-20735"/>
            <a:ext cx="6587706" cy="723773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09027F-F673-47E1-9A2C-6889D5617D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078" r="6305" b="20030"/>
          <a:stretch/>
        </p:blipFill>
        <p:spPr>
          <a:xfrm>
            <a:off x="1140300" y="2050019"/>
            <a:ext cx="6863400" cy="45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8DDF115-7CDF-4DE4-B9ED-22EBBA994490}"/>
              </a:ext>
            </a:extLst>
          </p:cNvPr>
          <p:cNvSpPr/>
          <p:nvPr/>
        </p:nvSpPr>
        <p:spPr>
          <a:xfrm>
            <a:off x="1141440" y="5954057"/>
            <a:ext cx="6861117" cy="650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8C669AB-5603-43B7-92E8-F04E2C2DED65}"/>
              </a:ext>
            </a:extLst>
          </p:cNvPr>
          <p:cNvSpPr/>
          <p:nvPr/>
        </p:nvSpPr>
        <p:spPr>
          <a:xfrm>
            <a:off x="1141441" y="6019052"/>
            <a:ext cx="68611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Doprovodný program na nádražích</a:t>
            </a:r>
          </a:p>
        </p:txBody>
      </p:sp>
    </p:spTree>
    <p:extLst>
      <p:ext uri="{BB962C8B-B14F-4D97-AF65-F5344CB8AC3E}">
        <p14:creationId xmlns:p14="http://schemas.microsoft.com/office/powerpoint/2010/main" val="214046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7908A899-1E19-4A27-B5EC-39DEE5A92352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16042"/>
            <a:ext cx="6587707" cy="1756773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54431" y="762825"/>
            <a:ext cx="63282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115 let trati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Schwarzenau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-Slavonice-Telč, </a:t>
            </a:r>
            <a:b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let trati Kostelec-Telč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0"/>
            <a:ext cx="6587706" cy="703038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DF225AE-582A-4B11-9598-DE9B4925D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>
            <a:off x="1140300" y="1988840"/>
            <a:ext cx="6863400" cy="45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7FB1C6A-E5D3-41FB-8B93-8A0BBD585C2A}"/>
              </a:ext>
            </a:extLst>
          </p:cNvPr>
          <p:cNvSpPr/>
          <p:nvPr/>
        </p:nvSpPr>
        <p:spPr>
          <a:xfrm>
            <a:off x="1141440" y="5954057"/>
            <a:ext cx="6861117" cy="650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6711703-96F7-44F0-AA99-2450F4F325C9}"/>
              </a:ext>
            </a:extLst>
          </p:cNvPr>
          <p:cNvSpPr/>
          <p:nvPr/>
        </p:nvSpPr>
        <p:spPr>
          <a:xfrm>
            <a:off x="1141441" y="6019052"/>
            <a:ext cx="68611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Otevření terénní výstavy prostřednictvím společné cyklojízdy</a:t>
            </a:r>
          </a:p>
        </p:txBody>
      </p:sp>
    </p:spTree>
    <p:extLst>
      <p:ext uri="{BB962C8B-B14F-4D97-AF65-F5344CB8AC3E}">
        <p14:creationId xmlns:p14="http://schemas.microsoft.com/office/powerpoint/2010/main" val="847172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2131C88-F065-435F-ACB7-82F9F4126E2F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0"/>
            <a:ext cx="6587707" cy="1772816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784654" y="770465"/>
            <a:ext cx="5110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Muzejní přeshraniční partnerství </a:t>
            </a:r>
          </a:p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Pelhřimov -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Eggenburg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A73193E-4C45-4CEA-B8FB-565F7AAABA15}"/>
              </a:ext>
            </a:extLst>
          </p:cNvPr>
          <p:cNvSpPr/>
          <p:nvPr/>
        </p:nvSpPr>
        <p:spPr>
          <a:xfrm>
            <a:off x="179512" y="2007117"/>
            <a:ext cx="3862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Muzeum Vysočiny Pelhřimov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0"/>
            <a:ext cx="6587706" cy="703038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598EC6E-8A13-4C56-BCC0-530F0E6EAA58}"/>
              </a:ext>
            </a:extLst>
          </p:cNvPr>
          <p:cNvSpPr/>
          <p:nvPr/>
        </p:nvSpPr>
        <p:spPr>
          <a:xfrm>
            <a:off x="-7986" y="5304301"/>
            <a:ext cx="9151985" cy="158108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8CC44D0-ACA8-4F32-98A3-2D6507549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2802780"/>
            <a:ext cx="2496662" cy="199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EFAD04C-D6B3-4FFA-8CC2-EE7960B26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645" y="3066608"/>
            <a:ext cx="3794120" cy="147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A7E31EB-6010-430A-9711-E5EFAB00B304}"/>
              </a:ext>
            </a:extLst>
          </p:cNvPr>
          <p:cNvSpPr/>
          <p:nvPr/>
        </p:nvSpPr>
        <p:spPr>
          <a:xfrm>
            <a:off x="4150752" y="1857662"/>
            <a:ext cx="4873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Verein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Erhaltung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technischen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historisch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wertvollen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Kulturguts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B2FA018-633F-4323-9FA5-FF4262FDDA47}"/>
              </a:ext>
            </a:extLst>
          </p:cNvPr>
          <p:cNvSpPr/>
          <p:nvPr/>
        </p:nvSpPr>
        <p:spPr>
          <a:xfrm>
            <a:off x="162249" y="5301208"/>
            <a:ext cx="9018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Výstupy projektu: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AT: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výstava historických kočárků ze sbírek Muzea Vysočiny Pelhřimov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partnerském muzeu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Nostalgiewelt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Eggenburg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AT: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přeshraniční muzejní tábor  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CZ: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výstavní publikace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2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2131C88-F065-435F-ACB7-82F9F4126E2F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0"/>
            <a:ext cx="6587707" cy="1772815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0"/>
            <a:ext cx="6587706" cy="703038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000EF5F-FD34-451A-8174-EC5227A8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587" r="978" b="4231"/>
          <a:stretch/>
        </p:blipFill>
        <p:spPr>
          <a:xfrm>
            <a:off x="1141440" y="2001718"/>
            <a:ext cx="6863400" cy="45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E8601C56-3766-468B-ADA2-1327B4C0A9FE}"/>
              </a:ext>
            </a:extLst>
          </p:cNvPr>
          <p:cNvSpPr/>
          <p:nvPr/>
        </p:nvSpPr>
        <p:spPr>
          <a:xfrm>
            <a:off x="1141440" y="5954057"/>
            <a:ext cx="6861117" cy="650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474A39F-5C0B-4792-A314-1198C7D3F639}"/>
              </a:ext>
            </a:extLst>
          </p:cNvPr>
          <p:cNvSpPr/>
          <p:nvPr/>
        </p:nvSpPr>
        <p:spPr>
          <a:xfrm>
            <a:off x="1141441" y="6019052"/>
            <a:ext cx="68611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Výstava historických kočárků a kolébek 1880 - 1980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D85198-EDA8-4895-B585-09C8B1DD78C8}"/>
              </a:ext>
            </a:extLst>
          </p:cNvPr>
          <p:cNvSpPr/>
          <p:nvPr/>
        </p:nvSpPr>
        <p:spPr>
          <a:xfrm>
            <a:off x="784654" y="770465"/>
            <a:ext cx="5110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Muzejní přeshraniční partnerství </a:t>
            </a:r>
          </a:p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Pelhřimov -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Eggenburg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3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2131C88-F065-435F-ACB7-82F9F4126E2F}"/>
              </a:ext>
            </a:extLst>
          </p:cNvPr>
          <p:cNvSpPr/>
          <p:nvPr/>
        </p:nvSpPr>
        <p:spPr>
          <a:xfrm>
            <a:off x="1" y="1762278"/>
            <a:ext cx="9144000" cy="50840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0"/>
            <a:ext cx="6587707" cy="1772815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404664"/>
            <a:ext cx="2559054" cy="99216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BD01D52-B210-4589-8FBC-0FF1C6EFE72C}"/>
              </a:ext>
            </a:extLst>
          </p:cNvPr>
          <p:cNvSpPr/>
          <p:nvPr/>
        </p:nvSpPr>
        <p:spPr>
          <a:xfrm>
            <a:off x="0" y="0"/>
            <a:ext cx="6587706" cy="703038"/>
          </a:xfrm>
          <a:prstGeom prst="rect">
            <a:avLst/>
          </a:prstGeom>
          <a:solidFill>
            <a:srgbClr val="F9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782BFB8-C123-41E9-82AB-BA5188F2437D}"/>
              </a:ext>
            </a:extLst>
          </p:cNvPr>
          <p:cNvSpPr/>
          <p:nvPr/>
        </p:nvSpPr>
        <p:spPr>
          <a:xfrm>
            <a:off x="2067458" y="97468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Název projektu</a:t>
            </a:r>
            <a:endParaRPr lang="cs-CZ" sz="28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000EF5F-FD34-451A-8174-EC5227A88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440" y="2001718"/>
            <a:ext cx="6863400" cy="45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E8601C56-3766-468B-ADA2-1327B4C0A9FE}"/>
              </a:ext>
            </a:extLst>
          </p:cNvPr>
          <p:cNvSpPr/>
          <p:nvPr/>
        </p:nvSpPr>
        <p:spPr>
          <a:xfrm>
            <a:off x="1141440" y="5954057"/>
            <a:ext cx="6861117" cy="650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474A39F-5C0B-4792-A314-1198C7D3F639}"/>
              </a:ext>
            </a:extLst>
          </p:cNvPr>
          <p:cNvSpPr/>
          <p:nvPr/>
        </p:nvSpPr>
        <p:spPr>
          <a:xfrm>
            <a:off x="1141441" y="6019052"/>
            <a:ext cx="686111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Přeshraniční muzejní tábor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D85198-EDA8-4895-B585-09C8B1DD78C8}"/>
              </a:ext>
            </a:extLst>
          </p:cNvPr>
          <p:cNvSpPr/>
          <p:nvPr/>
        </p:nvSpPr>
        <p:spPr>
          <a:xfrm>
            <a:off x="784654" y="770465"/>
            <a:ext cx="5110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Muzejní přeshraniční partnerství </a:t>
            </a:r>
          </a:p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Pelhřimov -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Eggenburg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6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E3AFCD-063D-4B67-B052-1C16769740FD}"/>
              </a:ext>
            </a:extLst>
          </p:cNvPr>
          <p:cNvSpPr/>
          <p:nvPr/>
        </p:nvSpPr>
        <p:spPr>
          <a:xfrm>
            <a:off x="12417" y="1306788"/>
            <a:ext cx="9144000" cy="55512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13299D-D60C-4D57-ACCD-59920A99E3DB}"/>
              </a:ext>
            </a:extLst>
          </p:cNvPr>
          <p:cNvSpPr/>
          <p:nvPr/>
        </p:nvSpPr>
        <p:spPr>
          <a:xfrm>
            <a:off x="0" y="-27385"/>
            <a:ext cx="6587707" cy="1334173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1AD215-DA2E-49C2-ABDE-64168EB27DB3}"/>
              </a:ext>
            </a:extLst>
          </p:cNvPr>
          <p:cNvSpPr/>
          <p:nvPr/>
        </p:nvSpPr>
        <p:spPr>
          <a:xfrm>
            <a:off x="2391987" y="292483"/>
            <a:ext cx="1853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Cíle FMP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00DB8F1-D1DC-4328-A94B-BC0A99A765E3}"/>
              </a:ext>
            </a:extLst>
          </p:cNvPr>
          <p:cNvSpPr/>
          <p:nvPr/>
        </p:nvSpPr>
        <p:spPr>
          <a:xfrm>
            <a:off x="479453" y="1935037"/>
            <a:ext cx="86769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cs-CZ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rozvoj česko-rakouského pohraničí: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zvýšení úrovně spolupráce institucí, spolupráce obyvatelstva z obou stran hranice</a:t>
            </a:r>
          </a:p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zlepšování kulturních, sociálních, ekonomických přeshraničních vztahů</a:t>
            </a:r>
          </a:p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zlepšení kvality života v těchto oblastech</a:t>
            </a: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7AD2CD-B697-4071-A7BC-A7A8CE48C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8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26D1F9A-0747-4E59-AA48-5AC025A0954F}"/>
              </a:ext>
            </a:extLst>
          </p:cNvPr>
          <p:cNvSpPr/>
          <p:nvPr/>
        </p:nvSpPr>
        <p:spPr>
          <a:xfrm>
            <a:off x="0" y="1844824"/>
            <a:ext cx="9144000" cy="50131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AA172B-A2CC-43AC-A3A9-8C016C877BAF}"/>
              </a:ext>
            </a:extLst>
          </p:cNvPr>
          <p:cNvSpPr/>
          <p:nvPr/>
        </p:nvSpPr>
        <p:spPr>
          <a:xfrm>
            <a:off x="-6932" y="980728"/>
            <a:ext cx="9150932" cy="235776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35841" name="Nadpis 1"/>
          <p:cNvSpPr>
            <a:spLocks noGrp="1"/>
          </p:cNvSpPr>
          <p:nvPr>
            <p:ph type="ctrTitle" idx="4294967295"/>
          </p:nvPr>
        </p:nvSpPr>
        <p:spPr>
          <a:xfrm>
            <a:off x="204277" y="1235849"/>
            <a:ext cx="5349050" cy="1847522"/>
          </a:xfrm>
        </p:spPr>
        <p:txBody>
          <a:bodyPr lIns="0" tIns="0" rIns="0" bIns="0"/>
          <a:lstStyle/>
          <a:p>
            <a:pPr eaLnBrk="1" hangingPunct="1"/>
            <a:r>
              <a:rPr lang="cs-CZ" sz="3200" b="1" dirty="0">
                <a:solidFill>
                  <a:schemeClr val="tx1"/>
                </a:solidFill>
              </a:rPr>
              <a:t>Děkuji za pozornost.</a:t>
            </a:r>
            <a:br>
              <a:rPr lang="cs-CZ" sz="3200" b="1" dirty="0">
                <a:solidFill>
                  <a:schemeClr val="tx1"/>
                </a:solidFill>
              </a:rPr>
            </a:b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3200" b="1" dirty="0">
                <a:solidFill>
                  <a:schemeClr val="tx1"/>
                </a:solidFill>
              </a:rPr>
              <a:t>Ing. Zdeňka Škarková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3200" b="1" dirty="0">
                <a:solidFill>
                  <a:schemeClr val="tx1"/>
                </a:solidFill>
              </a:rPr>
              <a:t>tajemník SOV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14675" y="1630139"/>
            <a:ext cx="3743325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altLang="cs-CZ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ACE2DB-99C8-4D94-B465-6D4D83CF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5434684"/>
            <a:ext cx="118147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DBFA1135-9265-4A2D-BCB4-5FDC10976A13}"/>
              </a:ext>
            </a:extLst>
          </p:cNvPr>
          <p:cNvSpPr txBox="1">
            <a:spLocks/>
          </p:cNvSpPr>
          <p:nvPr/>
        </p:nvSpPr>
        <p:spPr bwMode="auto">
          <a:xfrm>
            <a:off x="793349" y="3732782"/>
            <a:ext cx="768947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cs-CZ" sz="2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Kontakty Správce FMP</a:t>
            </a:r>
          </a:p>
          <a:p>
            <a:pPr marL="0" indent="0" eaLnBrk="1" hangingPunct="1">
              <a:buFontTx/>
              <a:buNone/>
            </a:pPr>
            <a: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Sdružení obcí Vysočiny, </a:t>
            </a:r>
            <a:r>
              <a:rPr lang="cs-CZ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z.s.p.o</a:t>
            </a:r>
            <a: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Matky Boží 1182/9, 586 01 Jihlava</a:t>
            </a:r>
          </a:p>
          <a:p>
            <a:pPr marL="0" indent="0" eaLnBrk="1" hangingPunct="1">
              <a:buFontTx/>
              <a:buNone/>
            </a:pPr>
            <a:r>
              <a:rPr lang="cs-CZ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Jana Vejsadová, Mgr. Zdeňka Veselská</a:t>
            </a:r>
          </a:p>
          <a:p>
            <a:pPr marL="0" indent="0" eaLnBrk="1" hangingPunct="1">
              <a:buFontTx/>
              <a:buNone/>
            </a:pPr>
            <a:r>
              <a:rPr lang="cs-CZ" sz="3600" kern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www.obcevysociny.cz</a:t>
            </a:r>
            <a:endParaRPr lang="cs-CZ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</a:pPr>
            <a:endParaRPr lang="cs-CZ" sz="2400" kern="0" dirty="0"/>
          </a:p>
          <a:p>
            <a:pPr marL="0" indent="0" eaLnBrk="1" hangingPunct="1">
              <a:buFontTx/>
              <a:buNone/>
            </a:pPr>
            <a:endParaRPr lang="cs-CZ" sz="3600" kern="0" dirty="0"/>
          </a:p>
          <a:p>
            <a:pPr marL="0" indent="0" eaLnBrk="1" hangingPunct="1">
              <a:buFontTx/>
              <a:buNone/>
            </a:pPr>
            <a:endParaRPr lang="en-GB" sz="3600" kern="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A95B2C1-A9BE-4C7C-815E-1D57088EF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3479" r="12137" b="3479"/>
          <a:stretch/>
        </p:blipFill>
        <p:spPr>
          <a:xfrm>
            <a:off x="5794116" y="980728"/>
            <a:ext cx="3349884" cy="23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935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813299D-D60C-4D57-ACCD-59920A99E3DB}"/>
              </a:ext>
            </a:extLst>
          </p:cNvPr>
          <p:cNvSpPr/>
          <p:nvPr/>
        </p:nvSpPr>
        <p:spPr>
          <a:xfrm>
            <a:off x="-36512" y="-26556"/>
            <a:ext cx="6624219" cy="1222290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1AD215-DA2E-49C2-ABDE-64168EB27DB3}"/>
              </a:ext>
            </a:extLst>
          </p:cNvPr>
          <p:cNvSpPr/>
          <p:nvPr/>
        </p:nvSpPr>
        <p:spPr>
          <a:xfrm>
            <a:off x="1259632" y="260648"/>
            <a:ext cx="4510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Územní vymezení FMP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0D10E6D-AE3D-4B8B-B1E6-62DFE2EB4E31}"/>
              </a:ext>
            </a:extLst>
          </p:cNvPr>
          <p:cNvSpPr/>
          <p:nvPr/>
        </p:nvSpPr>
        <p:spPr>
          <a:xfrm>
            <a:off x="197768" y="1268760"/>
            <a:ext cx="3347864" cy="17542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3BCE2AA-A4E7-4B94-810D-CB694A2EE1E8}"/>
              </a:ext>
            </a:extLst>
          </p:cNvPr>
          <p:cNvSpPr/>
          <p:nvPr/>
        </p:nvSpPr>
        <p:spPr>
          <a:xfrm>
            <a:off x="197768" y="1268760"/>
            <a:ext cx="3347864" cy="566970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4280A52-5BF0-413D-A5B8-E6A8ECB5D400}"/>
              </a:ext>
            </a:extLst>
          </p:cNvPr>
          <p:cNvSpPr/>
          <p:nvPr/>
        </p:nvSpPr>
        <p:spPr>
          <a:xfrm>
            <a:off x="503121" y="1368549"/>
            <a:ext cx="1876283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Česká strana: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20FFF40-35B0-4C0A-8093-1D9ABB3ED31B}"/>
              </a:ext>
            </a:extLst>
          </p:cNvPr>
          <p:cNvSpPr/>
          <p:nvPr/>
        </p:nvSpPr>
        <p:spPr>
          <a:xfrm>
            <a:off x="169452" y="1844729"/>
            <a:ext cx="26876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Jihomoravský kraj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Kraj Vysočina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Jihočeský kraj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5E99D2B-D09C-4AF1-A5F4-44758C29B5D6}"/>
              </a:ext>
            </a:extLst>
          </p:cNvPr>
          <p:cNvSpPr/>
          <p:nvPr/>
        </p:nvSpPr>
        <p:spPr>
          <a:xfrm>
            <a:off x="179512" y="3068961"/>
            <a:ext cx="3366120" cy="56697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B7FAFC6-852D-496D-B1F2-B019AA55E035}"/>
              </a:ext>
            </a:extLst>
          </p:cNvPr>
          <p:cNvSpPr/>
          <p:nvPr/>
        </p:nvSpPr>
        <p:spPr>
          <a:xfrm>
            <a:off x="348123" y="3168750"/>
            <a:ext cx="2351669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Rakouská strana: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A87B981-BBB9-4FF7-97AA-911152D46BD8}"/>
              </a:ext>
            </a:extLst>
          </p:cNvPr>
          <p:cNvSpPr/>
          <p:nvPr/>
        </p:nvSpPr>
        <p:spPr>
          <a:xfrm>
            <a:off x="179512" y="3643277"/>
            <a:ext cx="3366120" cy="317009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Weinviertel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Wiener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Umland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Nordteil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St. P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lten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E061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Vídeň – speciální pravidla!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Waldviertel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Mostviertel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Eisenwurzen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ühlviertel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Innviertel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Linz-Wels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Steyr-Kirchdorf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62CF506-8017-4329-9D06-6498FC5FB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43" y="1988840"/>
            <a:ext cx="5219963" cy="382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3CF954C-CF51-490D-B5A0-8133DFC01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E3AFCD-063D-4B67-B052-1C16769740FD}"/>
              </a:ext>
            </a:extLst>
          </p:cNvPr>
          <p:cNvSpPr/>
          <p:nvPr/>
        </p:nvSpPr>
        <p:spPr>
          <a:xfrm>
            <a:off x="1" y="1340768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13299D-D60C-4D57-ACCD-59920A99E3DB}"/>
              </a:ext>
            </a:extLst>
          </p:cNvPr>
          <p:cNvSpPr/>
          <p:nvPr/>
        </p:nvSpPr>
        <p:spPr>
          <a:xfrm>
            <a:off x="0" y="-27384"/>
            <a:ext cx="6587707" cy="136732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1AD215-DA2E-49C2-ABDE-64168EB27DB3}"/>
              </a:ext>
            </a:extLst>
          </p:cNvPr>
          <p:cNvSpPr/>
          <p:nvPr/>
        </p:nvSpPr>
        <p:spPr>
          <a:xfrm>
            <a:off x="539552" y="336558"/>
            <a:ext cx="5616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Přeshraniční dopad projektu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7AD2CD-B697-4071-A7BC-A7A8CE48C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B901DD0-35B1-4B58-B049-CBAC5774E04B}"/>
              </a:ext>
            </a:extLst>
          </p:cNvPr>
          <p:cNvSpPr txBox="1">
            <a:spLocks/>
          </p:cNvSpPr>
          <p:nvPr/>
        </p:nvSpPr>
        <p:spPr bwMode="auto">
          <a:xfrm>
            <a:off x="395536" y="1426259"/>
            <a:ext cx="8352928" cy="50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cs-CZ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Každý malý projekt musí splnit </a:t>
            </a:r>
            <a:r>
              <a:rPr lang="cs-CZ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min. 3 kritéria přeshraniční spolupráce:</a:t>
            </a: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společná příprava  - </a:t>
            </a: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povinné kritérium</a:t>
            </a: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společná realizace - </a:t>
            </a: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povinné kritérium</a:t>
            </a: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společné financování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volitelné kritérium</a:t>
            </a: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společný personál - </a:t>
            </a: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volitelné kritérium</a:t>
            </a:r>
          </a:p>
          <a:p>
            <a:pPr marL="0" lvl="1" indent="0" algn="just">
              <a:lnSpc>
                <a:spcPct val="150000"/>
              </a:lnSpc>
              <a:buNone/>
            </a:pPr>
            <a:endParaRPr lang="cs-CZ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lnSpc>
                <a:spcPct val="150000"/>
              </a:lnSpc>
              <a:buNone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Přínos z realizace musí mít prokazatelně obě strany hranice.</a:t>
            </a:r>
          </a:p>
        </p:txBody>
      </p:sp>
    </p:spTree>
    <p:extLst>
      <p:ext uri="{BB962C8B-B14F-4D97-AF65-F5344CB8AC3E}">
        <p14:creationId xmlns:p14="http://schemas.microsoft.com/office/powerpoint/2010/main" val="405781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340768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DD8304-6AC9-47E5-9C3D-533A6CE0A1FB}"/>
              </a:ext>
            </a:extLst>
          </p:cNvPr>
          <p:cNvSpPr/>
          <p:nvPr/>
        </p:nvSpPr>
        <p:spPr>
          <a:xfrm>
            <a:off x="107504" y="1700808"/>
            <a:ext cx="9036496" cy="361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Orgány veřejné správy </a:t>
            </a:r>
          </a:p>
          <a:p>
            <a:pPr indent="449263" algn="just">
              <a:lnSpc>
                <a:spcPct val="15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(stát, kraje, země, obce a jimi zřizované organizace)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Neziskové organizace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Komory a sdružení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Vzdělávací instituce včetně vysokých škol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(kompletní výčet v příloze Směrnice pro žadatele)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4"/>
            <a:ext cx="6587707" cy="136732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683568" y="336558"/>
            <a:ext cx="5272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Vhodní žadatelé a partneři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61C38DF-8C34-4007-9C83-A0C5D4030DF0}"/>
              </a:ext>
            </a:extLst>
          </p:cNvPr>
          <p:cNvSpPr/>
          <p:nvPr/>
        </p:nvSpPr>
        <p:spPr>
          <a:xfrm>
            <a:off x="182" y="5373216"/>
            <a:ext cx="9143818" cy="148478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1ECE0CA-6083-4158-8508-C44733D4BDE0}"/>
              </a:ext>
            </a:extLst>
          </p:cNvPr>
          <p:cNvSpPr/>
          <p:nvPr/>
        </p:nvSpPr>
        <p:spPr>
          <a:xfrm>
            <a:off x="899592" y="5589240"/>
            <a:ext cx="7463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Žadatel musí mít sídlo na Vysočině a partner </a:t>
            </a:r>
            <a:b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v podporovaném území.</a:t>
            </a:r>
          </a:p>
        </p:txBody>
      </p:sp>
    </p:spTree>
    <p:extLst>
      <p:ext uri="{BB962C8B-B14F-4D97-AF65-F5344CB8AC3E}">
        <p14:creationId xmlns:p14="http://schemas.microsoft.com/office/powerpoint/2010/main" val="419287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340768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DD8304-6AC9-47E5-9C3D-533A6CE0A1FB}"/>
              </a:ext>
            </a:extLst>
          </p:cNvPr>
          <p:cNvSpPr/>
          <p:nvPr/>
        </p:nvSpPr>
        <p:spPr>
          <a:xfrm>
            <a:off x="395536" y="1785224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1200"/>
              </a:spcBef>
              <a:buNone/>
              <a:defRPr/>
            </a:pPr>
            <a:r>
              <a:rPr lang="cs-CZ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Projekty zaměřené na zvýšení intenzity spolupráce:</a:t>
            </a:r>
          </a:p>
          <a:p>
            <a:pPr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samospráv, státní správy, obcí, měst a jimi zřizovaných organizací</a:t>
            </a:r>
          </a:p>
          <a:p>
            <a:pPr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zájmových spolků, svazků, sdružení a jiných NGO</a:t>
            </a:r>
          </a:p>
          <a:p>
            <a:pPr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sociálních a zdravotnických zařízení a bezpečnostních složek</a:t>
            </a:r>
          </a:p>
          <a:p>
            <a:pPr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vzdělávacích institucí – škol a volnočasových zařízení</a:t>
            </a:r>
          </a:p>
          <a:p>
            <a:pPr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institucí v hospodářské oblasti</a:t>
            </a:r>
          </a:p>
          <a:p>
            <a:pPr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institucí v oblasti ochrany přírodních a kulturních zdrojů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4"/>
            <a:ext cx="6587707" cy="136732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1140370" y="336558"/>
            <a:ext cx="4367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Vhodné typy projektů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6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371B98-56B8-488C-B257-0250969030A6}"/>
              </a:ext>
            </a:extLst>
          </p:cNvPr>
          <p:cNvSpPr/>
          <p:nvPr/>
        </p:nvSpPr>
        <p:spPr>
          <a:xfrm>
            <a:off x="1" y="1340768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DD8304-6AC9-47E5-9C3D-533A6CE0A1FB}"/>
              </a:ext>
            </a:extLst>
          </p:cNvPr>
          <p:cNvSpPr/>
          <p:nvPr/>
        </p:nvSpPr>
        <p:spPr>
          <a:xfrm>
            <a:off x="287524" y="1985278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Workshopy, přednášky, semináře, konference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Odborné exkurze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Jazykové vzdělávání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Festivaly, výstavy, umělecké dílny apod.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Výměny žáků, studentů, mládeže a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ped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. pracovníků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Přeshraniční spolupráce škol a volnočasových organizací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Propagace přeshraniční spolupráce a společného území </a:t>
            </a:r>
            <a:b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– pouze v kombinaci s výše uvedenými aktivitami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0D1B06-B30F-4B65-B625-8697C5E986F0}"/>
              </a:ext>
            </a:extLst>
          </p:cNvPr>
          <p:cNvSpPr/>
          <p:nvPr/>
        </p:nvSpPr>
        <p:spPr>
          <a:xfrm>
            <a:off x="0" y="-32994"/>
            <a:ext cx="6587707" cy="136732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3BA424-E855-4ADA-9F05-479BAA7BAAB1}"/>
              </a:ext>
            </a:extLst>
          </p:cNvPr>
          <p:cNvSpPr/>
          <p:nvPr/>
        </p:nvSpPr>
        <p:spPr>
          <a:xfrm>
            <a:off x="634790" y="336558"/>
            <a:ext cx="5377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Vhodné projektové aktivity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BB8E5E-A23E-4979-BAB3-5B4DE6C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2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E3AFCD-063D-4B67-B052-1C16769740FD}"/>
              </a:ext>
            </a:extLst>
          </p:cNvPr>
          <p:cNvSpPr/>
          <p:nvPr/>
        </p:nvSpPr>
        <p:spPr>
          <a:xfrm>
            <a:off x="1" y="1340768"/>
            <a:ext cx="9144000" cy="55055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13299D-D60C-4D57-ACCD-59920A99E3DB}"/>
              </a:ext>
            </a:extLst>
          </p:cNvPr>
          <p:cNvSpPr/>
          <p:nvPr/>
        </p:nvSpPr>
        <p:spPr>
          <a:xfrm>
            <a:off x="0" y="-27384"/>
            <a:ext cx="6587707" cy="1367324"/>
          </a:xfrm>
          <a:prstGeom prst="rect">
            <a:avLst/>
          </a:prstGeom>
          <a:solidFill>
            <a:srgbClr val="ED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DCA33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1AD215-DA2E-49C2-ABDE-64168EB27DB3}"/>
              </a:ext>
            </a:extLst>
          </p:cNvPr>
          <p:cNvSpPr/>
          <p:nvPr/>
        </p:nvSpPr>
        <p:spPr>
          <a:xfrm>
            <a:off x="939357" y="336558"/>
            <a:ext cx="4784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Délka realizace projektu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7AD2CD-B697-4071-A7BC-A7A8CE48C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9"/>
          <a:stretch/>
        </p:blipFill>
        <p:spPr>
          <a:xfrm>
            <a:off x="6587707" y="119569"/>
            <a:ext cx="2559054" cy="99216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C9F9EE1-36F3-47F8-9C3E-C3146952975A}"/>
              </a:ext>
            </a:extLst>
          </p:cNvPr>
          <p:cNvSpPr txBox="1">
            <a:spLocks/>
          </p:cNvSpPr>
          <p:nvPr/>
        </p:nvSpPr>
        <p:spPr bwMode="auto">
          <a:xfrm>
            <a:off x="251520" y="1494365"/>
            <a:ext cx="8352928" cy="50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cs-CZ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začátek realizace je uveden v žádosti a následně 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ve smlouvě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začátek realizace nesmí předcházet datu registrace projektu tj. termínu předložení žádosti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maximálně 15 měsíců od zahájení realizace </a:t>
            </a:r>
            <a:b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po odevzdání vyúčtování</a:t>
            </a:r>
          </a:p>
        </p:txBody>
      </p:sp>
    </p:spTree>
    <p:extLst>
      <p:ext uri="{BB962C8B-B14F-4D97-AF65-F5344CB8AC3E}">
        <p14:creationId xmlns:p14="http://schemas.microsoft.com/office/powerpoint/2010/main" val="2264102143"/>
      </p:ext>
    </p:extLst>
  </p:cSld>
  <p:clrMapOvr>
    <a:masterClrMapping/>
  </p:clrMapOvr>
</p:sld>
</file>

<file path=ppt/theme/theme1.xml><?xml version="1.0" encoding="utf-8"?>
<a:theme xmlns:a="http://schemas.openxmlformats.org/drawingml/2006/main" name="RRAJM_Prezentace_2017_16x9">
  <a:themeElements>
    <a:clrScheme name="Text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F8A02D9F-A227-4636-B660-495B60060160}" vid="{E6D43727-A436-4501-8A7B-C5C2395475B5}"/>
    </a:ext>
  </a:extLst>
</a:theme>
</file>

<file path=ppt/theme/theme2.xml><?xml version="1.0" encoding="utf-8"?>
<a:theme xmlns:a="http://schemas.openxmlformats.org/drawingml/2006/main" name="EN">
  <a:themeElements>
    <a:clrScheme name="Text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F8A02D9F-A227-4636-B660-495B60060160}" vid="{D274BB64-F8B3-4EE0-8BF4-21679E47E5E7}"/>
    </a:ext>
  </a:ext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RRAJM_Prezentace_2017_16x9</Template>
  <TotalTime>11256</TotalTime>
  <Words>1183</Words>
  <Application>Microsoft Office PowerPoint</Application>
  <PresentationFormat>Předvádění na obrazovce (4:3)</PresentationFormat>
  <Paragraphs>220</Paragraphs>
  <Slides>30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Wingdings</vt:lpstr>
      <vt:lpstr>RRAJM_Prezentace_2017_16x9</vt:lpstr>
      <vt:lpstr>EN</vt:lpstr>
      <vt:lpstr>Výchozí návrh</vt:lpstr>
      <vt:lpstr>Fond malých projektů Rakousko – Česká republika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Podpořené projekty z oblasti cestovního ruchu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  Ing. Zdeňka Škarková tajemník SOV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 malých projektů Rakousko – Česká republika</dc:title>
  <dc:creator>dagmar.kalikova</dc:creator>
  <cp:lastModifiedBy>Jana Vejsadová</cp:lastModifiedBy>
  <cp:revision>385</cp:revision>
  <cp:lastPrinted>2018-08-30T14:15:04Z</cp:lastPrinted>
  <dcterms:created xsi:type="dcterms:W3CDTF">2017-04-18T12:14:18Z</dcterms:created>
  <dcterms:modified xsi:type="dcterms:W3CDTF">2019-12-10T09:31:06Z</dcterms:modified>
</cp:coreProperties>
</file>